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41"/>
  </p:notesMasterIdLst>
  <p:handoutMasterIdLst>
    <p:handoutMasterId r:id="rId42"/>
  </p:handoutMasterIdLst>
  <p:sldIdLst>
    <p:sldId id="256" r:id="rId4"/>
    <p:sldId id="330" r:id="rId5"/>
    <p:sldId id="338" r:id="rId6"/>
    <p:sldId id="331" r:id="rId7"/>
    <p:sldId id="332" r:id="rId8"/>
    <p:sldId id="329" r:id="rId9"/>
    <p:sldId id="257" r:id="rId10"/>
    <p:sldId id="271" r:id="rId11"/>
    <p:sldId id="275" r:id="rId12"/>
    <p:sldId id="274" r:id="rId13"/>
    <p:sldId id="276" r:id="rId14"/>
    <p:sldId id="277" r:id="rId15"/>
    <p:sldId id="364" r:id="rId16"/>
    <p:sldId id="310" r:id="rId17"/>
    <p:sldId id="311" r:id="rId18"/>
    <p:sldId id="288" r:id="rId19"/>
    <p:sldId id="289" r:id="rId20"/>
    <p:sldId id="259" r:id="rId21"/>
    <p:sldId id="339" r:id="rId22"/>
    <p:sldId id="261" r:id="rId23"/>
    <p:sldId id="278" r:id="rId24"/>
    <p:sldId id="279" r:id="rId25"/>
    <p:sldId id="280" r:id="rId26"/>
    <p:sldId id="281" r:id="rId27"/>
    <p:sldId id="335" r:id="rId28"/>
    <p:sldId id="336" r:id="rId29"/>
    <p:sldId id="282" r:id="rId30"/>
    <p:sldId id="285" r:id="rId31"/>
    <p:sldId id="315" r:id="rId32"/>
    <p:sldId id="317" r:id="rId33"/>
    <p:sldId id="267" r:id="rId34"/>
    <p:sldId id="341" r:id="rId35"/>
    <p:sldId id="342" r:id="rId36"/>
    <p:sldId id="343" r:id="rId37"/>
    <p:sldId id="344" r:id="rId38"/>
    <p:sldId id="348" r:id="rId39"/>
    <p:sldId id="349" r:id="rId40"/>
  </p:sldIdLst>
  <p:sldSz cx="9144000" cy="6858000" type="screen4x3"/>
  <p:notesSz cx="6877050" cy="965708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00"/>
    <a:srgbClr val="336600"/>
    <a:srgbClr val="0000FF"/>
    <a:srgbClr val="000000"/>
    <a:srgbClr val="FF0000"/>
    <a:srgbClr val="650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789"/>
    <p:restoredTop sz="94660"/>
  </p:normalViewPr>
  <p:slideViewPr>
    <p:cSldViewPr showGuides="1">
      <p:cViewPr>
        <p:scale>
          <a:sx n="64" d="100"/>
          <a:sy n="64" d="100"/>
        </p:scale>
        <p:origin x="-126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notesMaster" Target="notesMasters/notesMaster1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2600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482600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11B935-8BEF-4B31-9011-EBC406B12D5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2575"/>
            <a:ext cx="2979738" cy="482600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</p:spPr>
        <p:txBody>
          <a:bodyPr vert="horz" lIns="94476" tIns="47238" rIns="94476" bIns="47238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8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476" tIns="47238" rIns="94476" bIns="47238" numCol="1" anchor="t" anchorCtr="0" compatLnSpc="1"/>
          <a:lstStyle>
            <a:lvl1pPr eaLnBrk="0" hangingPunct="0">
              <a:defRPr sz="1200" b="0">
                <a:effectLst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8" cy="48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476" tIns="47238" rIns="94476" bIns="47238" numCol="1" anchor="t" anchorCtr="0" compatLnSpc="1"/>
          <a:lstStyle>
            <a:lvl1pPr algn="r" eaLnBrk="0" hangingPunct="0">
              <a:defRPr sz="1200" b="0">
                <a:effectLst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7284" name="Rectangle 4"/>
          <p:cNvSpPr>
            <a:spLocks noTextEdi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586288"/>
            <a:ext cx="5041900" cy="4346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476" tIns="47238" rIns="94476" bIns="47238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Click to edit Master text styles</a:t>
            </a:r>
            <a:endParaRPr kumimoji="1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Second level</a:t>
            </a:r>
            <a:endParaRPr kumimoji="1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Third level</a:t>
            </a:r>
            <a:endParaRPr kumimoji="1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Fourth level</a:t>
            </a:r>
            <a:endParaRPr kumimoji="1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Fifth level</a:t>
            </a:r>
            <a:endParaRPr kumimoji="1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4163"/>
            <a:ext cx="2979738" cy="48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476" tIns="47238" rIns="94476" bIns="47238" numCol="1" anchor="b" anchorCtr="0" compatLnSpc="1"/>
          <a:lstStyle>
            <a:lvl1pPr eaLnBrk="0" hangingPunct="0">
              <a:defRPr sz="1200" b="0">
                <a:effectLst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9174163"/>
            <a:ext cx="2979738" cy="48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476" tIns="47238" rIns="94476" bIns="47238" numCol="1" anchor="b" anchorCtr="0" compatLnSpc="1"/>
          <a:p>
            <a:pPr lvl="0" algn="r">
              <a:buNone/>
            </a:pPr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Oval 13"/>
          <p:cNvSpPr/>
          <p:nvPr/>
        </p:nvSpPr>
        <p:spPr>
          <a:xfrm>
            <a:off x="1157288" y="1344613"/>
            <a:ext cx="63500" cy="650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1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1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219" name="Group 15"/>
          <p:cNvGrpSpPr/>
          <p:nvPr/>
        </p:nvGrpSpPr>
        <p:grpSpPr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16" name="Freeform 1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6" name="Freeform 18"/>
            <p:cNvSpPr/>
            <p:nvPr/>
          </p:nvSpPr>
          <p:spPr>
            <a:xfrm>
              <a:off x="35926" y="5135025"/>
              <a:ext cx="9108074" cy="838869"/>
            </a:xfrm>
            <a:custGeom>
              <a:avLst/>
              <a:gdLst>
                <a:gd name="txL" fmla="*/ 0 w 5760"/>
                <a:gd name="txT" fmla="*/ 0 h 528"/>
                <a:gd name="txR" fmla="*/ 5760 w 5760"/>
                <a:gd name="txB" fmla="*/ 528 h 528"/>
              </a:gdLst>
              <a:ahLst/>
              <a:cxnLst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" name="Date Placeholder 2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tint val="2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accent1">
                  <a:tint val="2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anchor="b"/>
          <a:p>
            <a:pPr algn="r">
              <a:buNone/>
            </a:pPr>
            <a:fld id="{9A0DB2DC-4C9A-4742-B13C-FB6460FD3503}" type="slidenum">
              <a:rPr lang="en-US" dirty="0">
                <a:solidFill>
                  <a:srgbClr val="FFFFFF"/>
                </a:solidFill>
              </a:rPr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10"/>
          <p:cNvSpPr/>
          <p:nvPr/>
        </p:nvSpPr>
        <p:spPr>
          <a:xfrm>
            <a:off x="3636963" y="3005138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anchor="b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anchor="b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anchor="b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anchor="b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anchor="b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auto">
          <a:xfrm>
            <a:off x="715963" y="5002213"/>
            <a:ext cx="3802063" cy="1443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3" name="Freeform 15"/>
          <p:cNvSpPr/>
          <p:nvPr/>
        </p:nvSpPr>
        <p:spPr>
          <a:xfrm>
            <a:off x="-53975" y="5784850"/>
            <a:ext cx="3802063" cy="838200"/>
          </a:xfrm>
          <a:custGeom>
            <a:avLst/>
            <a:gdLst>
              <a:gd name="txL" fmla="*/ 0 w 5760"/>
              <a:gd name="txT" fmla="*/ 0 h 528"/>
              <a:gd name="txR" fmla="*/ 5760 w 5760"/>
              <a:gd name="txB" fmla="*/ 528 h 528"/>
            </a:gdLst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" name="Right Triangle 15"/>
          <p:cNvSpPr/>
          <p:nvPr/>
        </p:nvSpPr>
        <p:spPr bwMode="auto">
          <a:xfrm>
            <a:off x="-6042" y="5791253"/>
            <a:ext cx="3402313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hevron 1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anchor="b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5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365125" marR="0" lvl="0" indent="-25590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/>
            </a:pPr>
            <a:endParaRPr kumimoji="0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14413" y="0"/>
            <a:ext cx="81295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marL="0" marR="0" lvl="0" indent="-283210" algn="l" defTabSz="914400" rtl="0" eaLnBrk="1" fontAlgn="base" latinLnBrk="0" hangingPunct="1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 rot="19468671">
            <a:off x="396875" y="954088"/>
            <a:ext cx="685800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vert="horz" wrap="square" lIns="91440" tIns="274320" rIns="91440" bIns="45720" numCol="1" anchor="t" anchorCtr="0" compatLnSpc="1">
            <a:normAutofit/>
          </a:bodyPr>
          <a:lstStyle>
            <a:lvl1pPr indent="0">
              <a:buNone/>
              <a:defRPr sz="3200"/>
            </a:lvl1pPr>
          </a:lstStyle>
          <a:p>
            <a:pPr marL="365125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2.xml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id-ID" dirty="0"/>
              <a:t>Click to edit Master text styles</a:t>
            </a:r>
            <a:endParaRPr lang="en-US" altLang="id-ID" dirty="0"/>
          </a:p>
          <a:p>
            <a:pPr lvl="1"/>
            <a:r>
              <a:rPr lang="en-US" altLang="id-ID" dirty="0"/>
              <a:t>Second level</a:t>
            </a:r>
            <a:endParaRPr lang="en-US" altLang="id-ID" dirty="0"/>
          </a:p>
          <a:p>
            <a:pPr lvl="2"/>
            <a:r>
              <a:rPr lang="en-US" altLang="id-ID" dirty="0"/>
              <a:t>Third level</a:t>
            </a:r>
            <a:endParaRPr lang="en-US" altLang="id-ID" dirty="0"/>
          </a:p>
          <a:p>
            <a:pPr lvl="3"/>
            <a:r>
              <a:rPr lang="en-US" altLang="id-ID" dirty="0"/>
              <a:t>Fourth level</a:t>
            </a:r>
            <a:endParaRPr lang="en-US" altLang="id-ID" dirty="0"/>
          </a:p>
          <a:p>
            <a:pPr lvl="4"/>
            <a:r>
              <a:rPr lang="en-US" altLang="id-ID" dirty="0"/>
              <a:t>Fifth level</a:t>
            </a:r>
            <a:endParaRPr lang="en-US" altLang="id-ID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B5A788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" name="Freeform 12"/>
          <p:cNvSpPr/>
          <p:nvPr/>
        </p:nvSpPr>
        <p:spPr bwMode="auto">
          <a:xfrm>
            <a:off x="715963" y="5002213"/>
            <a:ext cx="3802063" cy="1443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1" name="Freeform 11"/>
          <p:cNvSpPr/>
          <p:nvPr/>
        </p:nvSpPr>
        <p:spPr>
          <a:xfrm>
            <a:off x="-53975" y="5784850"/>
            <a:ext cx="3802063" cy="838200"/>
          </a:xfrm>
          <a:custGeom>
            <a:avLst/>
            <a:gdLst>
              <a:gd name="txL" fmla="*/ 0 w 5760"/>
              <a:gd name="txT" fmla="*/ 0 h 528"/>
              <a:gd name="txR" fmla="*/ 5760 w 5760"/>
              <a:gd name="txB" fmla="*/ 528 h 528"/>
            </a:gdLst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5791253"/>
            <a:ext cx="3402313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id-ID" dirty="0"/>
              <a:t>Click to edit Master text styles</a:t>
            </a:r>
            <a:endParaRPr lang="en-US" altLang="id-ID" dirty="0"/>
          </a:p>
          <a:p>
            <a:pPr lvl="1"/>
            <a:r>
              <a:rPr lang="en-US" altLang="id-ID" dirty="0"/>
              <a:t>Second level</a:t>
            </a:r>
            <a:endParaRPr lang="en-US" altLang="id-ID" dirty="0"/>
          </a:p>
          <a:p>
            <a:pPr lvl="2"/>
            <a:r>
              <a:rPr lang="en-US" altLang="id-ID" dirty="0"/>
              <a:t>Third level</a:t>
            </a:r>
            <a:endParaRPr lang="en-US" altLang="id-ID" dirty="0"/>
          </a:p>
          <a:p>
            <a:pPr lvl="3"/>
            <a:r>
              <a:rPr lang="en-US" altLang="id-ID" dirty="0"/>
              <a:t>Fourth level</a:t>
            </a:r>
            <a:endParaRPr lang="en-US" altLang="id-ID" dirty="0"/>
          </a:p>
          <a:p>
            <a:pPr lvl="4"/>
            <a:r>
              <a:rPr lang="en-US" altLang="id-ID" dirty="0"/>
              <a:t>Fifth level</a:t>
            </a:r>
            <a:endParaRPr lang="en-US" altLang="id-ID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b="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365125" indent="-255905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030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155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2.jpe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7625" y="1412875"/>
            <a:ext cx="7407275" cy="1042988"/>
          </a:xfrm>
        </p:spPr>
        <p:txBody>
          <a:bodyPr lIns="92075" tIns="46038" rIns="92075" bIns="46038" anchor="b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roadway" panose="04040905080B02020502" pitchFamily="82" charset="0"/>
                <a:ea typeface="+mj-ea"/>
                <a:cs typeface="+mj-cs"/>
              </a:rPr>
              <a:t>STRUKTUR PASAR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roadway" panose="04040905080B02020502" pitchFamily="82" charset="0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42988" y="1000125"/>
            <a:ext cx="7407275" cy="614363"/>
          </a:xfrm>
          <a:prstGeom prst="rect">
            <a:avLst/>
          </a:prstGeom>
        </p:spPr>
        <p:txBody>
          <a:bodyPr lIns="92075" tIns="46038" rIns="92075" bIns="46038" anchor="b">
            <a:norm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Bahan</a:t>
            </a:r>
            <a:r>
              <a:rPr kumimoji="0" lang="en-US" kern="1200" cap="none" spc="0" normalizeH="0" baseline="0" noProof="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en-US" kern="1200" cap="none" spc="0" normalizeH="0" baseline="0" noProof="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kuliah</a:t>
            </a:r>
            <a:r>
              <a:rPr kumimoji="0" lang="en-US" kern="1200" cap="none" spc="0" normalizeH="0" baseline="0" noProof="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– </a:t>
            </a:r>
            <a:r>
              <a:rPr kumimoji="0" lang="en-US" kern="1200" cap="none" spc="0" normalizeH="0" baseline="0" noProof="0" dirty="0" err="1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Ekonomi</a:t>
            </a:r>
            <a:r>
              <a:rPr kumimoji="0" lang="en-US" kern="1200" cap="none" spc="0" normalizeH="0" baseline="0" noProof="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en-US" kern="1200" cap="none" spc="0" normalizeH="0" baseline="0" noProof="0" dirty="0" err="1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Mikro</a:t>
            </a:r>
            <a:endParaRPr kumimoji="0" lang="en-US" kern="1200" cap="none" spc="0" normalizeH="0" baseline="0" noProof="0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643563" y="5321300"/>
            <a:ext cx="3500438" cy="785813"/>
          </a:xfrm>
          <a:prstGeom prst="rect">
            <a:avLst/>
          </a:prstGeom>
        </p:spPr>
        <p:txBody>
          <a:bodyPr lIns="92075" tIns="46038" rIns="92075" bIns="46038" anchor="b">
            <a:norm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 dirty="0" err="1">
                <a:solidFill>
                  <a:schemeClr val="accent3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Endri</a:t>
            </a:r>
            <a:r>
              <a:rPr kumimoji="0" lang="en-US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en-US" kern="1200" cap="none" spc="0" normalizeH="0" baseline="0" noProof="0" dirty="0" err="1">
                <a:solidFill>
                  <a:schemeClr val="accent3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Sentosa</a:t>
            </a:r>
            <a:endParaRPr kumimoji="0" lang="en-US" kern="1200" cap="none" spc="0" normalizeH="0" baseline="0" noProof="0" dirty="0">
              <a:solidFill>
                <a:schemeClr val="accent3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7" name="Footer Placeholder 6"/>
          <p:cNvSpPr txBox="1">
            <a:spLocks noGrp="1"/>
          </p:cNvSpPr>
          <p:nvPr>
            <p:ph type="ftr" sz="quarter" idx="3"/>
          </p:nvPr>
        </p:nvSpPr>
        <p:spPr>
          <a:noFill/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mikro-pasar.endri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sentosa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2012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390" name="Picture 8" descr="Perbedaan Pasar Tradisional Dan Pasar Modern : Gambar, Pengertian -  Pelajaran Sekolah"/>
          <p:cNvPicPr>
            <a:picLocks noChangeAspect="1"/>
          </p:cNvPicPr>
          <p:nvPr/>
        </p:nvPicPr>
        <p:blipFill>
          <a:blip r:embed="rId1"/>
          <a:srcRect b="17458"/>
          <a:stretch>
            <a:fillRect/>
          </a:stretch>
        </p:blipFill>
        <p:spPr>
          <a:xfrm>
            <a:off x="1622425" y="2736850"/>
            <a:ext cx="6799263" cy="2852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1187450" y="2636838"/>
            <a:ext cx="2089150" cy="576263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Laba Super Normal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755650" y="3789363"/>
            <a:ext cx="1944688" cy="576263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50825" y="260350"/>
            <a:ext cx="8015288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KESEIMBANGAN JANGKA PENDEK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755650" y="1989138"/>
            <a:ext cx="0" cy="32400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755650" y="5229225"/>
            <a:ext cx="467995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755650" y="3789363"/>
            <a:ext cx="381635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0" name="Rectangle 8"/>
          <p:cNvSpPr/>
          <p:nvPr/>
        </p:nvSpPr>
        <p:spPr>
          <a:xfrm>
            <a:off x="395288" y="1628775"/>
            <a:ext cx="433387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P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8681" name="Rectangle 9"/>
          <p:cNvSpPr/>
          <p:nvPr/>
        </p:nvSpPr>
        <p:spPr>
          <a:xfrm>
            <a:off x="5291138" y="5229225"/>
            <a:ext cx="433387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Q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8682" name="Rectangle 10"/>
          <p:cNvSpPr/>
          <p:nvPr/>
        </p:nvSpPr>
        <p:spPr>
          <a:xfrm>
            <a:off x="4356100" y="3430588"/>
            <a:ext cx="2016125" cy="503237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D=AR=MR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8683" name="Rectangle 13"/>
          <p:cNvSpPr/>
          <p:nvPr/>
        </p:nvSpPr>
        <p:spPr>
          <a:xfrm>
            <a:off x="3779838" y="1989138"/>
            <a:ext cx="433387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MC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57360" name="Freeform 16"/>
          <p:cNvSpPr/>
          <p:nvPr/>
        </p:nvSpPr>
        <p:spPr bwMode="auto">
          <a:xfrm>
            <a:off x="1042988" y="2420938"/>
            <a:ext cx="2592388" cy="2508250"/>
          </a:xfrm>
          <a:custGeom>
            <a:avLst/>
            <a:gdLst/>
            <a:ahLst/>
            <a:cxnLst>
              <a:cxn ang="0">
                <a:pos x="0" y="1316"/>
              </a:cxn>
              <a:cxn ang="0">
                <a:pos x="635" y="1361"/>
              </a:cxn>
              <a:cxn ang="0">
                <a:pos x="1633" y="0"/>
              </a:cxn>
            </a:cxnLst>
            <a:rect l="0" t="0" r="r" b="b"/>
            <a:pathLst>
              <a:path w="1633" h="1580">
                <a:moveTo>
                  <a:pt x="0" y="1316"/>
                </a:moveTo>
                <a:cubicBezTo>
                  <a:pt x="181" y="1448"/>
                  <a:pt x="363" y="1580"/>
                  <a:pt x="635" y="1361"/>
                </a:cubicBezTo>
                <a:cubicBezTo>
                  <a:pt x="907" y="1142"/>
                  <a:pt x="1467" y="242"/>
                  <a:pt x="1633" y="0"/>
                </a:cubicBezTo>
              </a:path>
            </a:pathLst>
          </a:custGeom>
          <a:noFill/>
          <a:ln w="38100" cap="sq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5" name="Rectangle 17"/>
          <p:cNvSpPr/>
          <p:nvPr/>
        </p:nvSpPr>
        <p:spPr>
          <a:xfrm>
            <a:off x="4067175" y="2924175"/>
            <a:ext cx="433388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AC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57362" name="Arc 18"/>
          <p:cNvSpPr/>
          <p:nvPr/>
        </p:nvSpPr>
        <p:spPr bwMode="auto">
          <a:xfrm rot="10544695">
            <a:off x="1116013" y="3070225"/>
            <a:ext cx="3168650" cy="1295400"/>
          </a:xfrm>
          <a:custGeom>
            <a:avLst/>
            <a:gdLst>
              <a:gd name="G0" fmla="+- 20161 0 0"/>
              <a:gd name="G1" fmla="+- 21600 0 0"/>
              <a:gd name="G2" fmla="+- 21600 0 0"/>
              <a:gd name="T0" fmla="*/ 0 w 41761"/>
              <a:gd name="T1" fmla="*/ 13848 h 21600"/>
              <a:gd name="T2" fmla="*/ 41761 w 41761"/>
              <a:gd name="T3" fmla="*/ 21600 h 21600"/>
              <a:gd name="T4" fmla="*/ 20161 w 4176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761" h="21600" fill="none" extrusionOk="0">
                <a:moveTo>
                  <a:pt x="-1" y="13847"/>
                </a:moveTo>
                <a:cubicBezTo>
                  <a:pt x="3207" y="5505"/>
                  <a:pt x="11222" y="-1"/>
                  <a:pt x="20161" y="0"/>
                </a:cubicBezTo>
                <a:cubicBezTo>
                  <a:pt x="32090" y="0"/>
                  <a:pt x="41761" y="9670"/>
                  <a:pt x="41761" y="21600"/>
                </a:cubicBezTo>
              </a:path>
              <a:path w="41761" h="21600" stroke="0" extrusionOk="0">
                <a:moveTo>
                  <a:pt x="-1" y="13847"/>
                </a:moveTo>
                <a:cubicBezTo>
                  <a:pt x="3207" y="5505"/>
                  <a:pt x="11222" y="-1"/>
                  <a:pt x="20161" y="0"/>
                </a:cubicBezTo>
                <a:cubicBezTo>
                  <a:pt x="32090" y="0"/>
                  <a:pt x="41761" y="9670"/>
                  <a:pt x="41761" y="21600"/>
                </a:cubicBezTo>
                <a:lnTo>
                  <a:pt x="20161" y="21600"/>
                </a:lnTo>
                <a:close/>
              </a:path>
            </a:pathLst>
          </a:custGeom>
          <a:noFill/>
          <a:ln w="38100" cap="sq">
            <a:solidFill>
              <a:srgbClr val="3366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>
            <a:off x="2700338" y="3789363"/>
            <a:ext cx="0" cy="14398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 flipH="1">
            <a:off x="755650" y="4365625"/>
            <a:ext cx="19446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9" name="Rectangle 22"/>
          <p:cNvSpPr/>
          <p:nvPr/>
        </p:nvSpPr>
        <p:spPr>
          <a:xfrm>
            <a:off x="323850" y="3429000"/>
            <a:ext cx="433388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10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8690" name="Rectangle 23"/>
          <p:cNvSpPr/>
          <p:nvPr/>
        </p:nvSpPr>
        <p:spPr>
          <a:xfrm>
            <a:off x="2411413" y="5300663"/>
            <a:ext cx="433387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20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57370" name="Line 26"/>
          <p:cNvSpPr>
            <a:spLocks noChangeShapeType="1"/>
          </p:cNvSpPr>
          <p:nvPr/>
        </p:nvSpPr>
        <p:spPr bwMode="auto">
          <a:xfrm flipH="1">
            <a:off x="1187450" y="3213100"/>
            <a:ext cx="576263" cy="863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5435600" y="1557338"/>
            <a:ext cx="2952750" cy="15843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1995" algn="l"/>
              </a:tabLst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Laba = ( P-AC)x Q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1995" algn="l"/>
              </a:tabLst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= (10-8)x 20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1995" algn="l"/>
              </a:tabLst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= 40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93" name="Rectangle 28"/>
          <p:cNvSpPr/>
          <p:nvPr/>
        </p:nvSpPr>
        <p:spPr>
          <a:xfrm>
            <a:off x="322263" y="4076700"/>
            <a:ext cx="433387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8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8694" name="Footer Placeholder 23"/>
          <p:cNvSpPr txBox="1"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noFill/>
          <a:ln>
            <a:noFill/>
          </a:ln>
        </p:spPr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000" b="1" dirty="0">
                <a:latin typeface="Times New Roman" panose="02020603050405020304" pitchFamily="18" charset="0"/>
              </a:rPr>
              <a:t>bahan mikro-pasar.endri sentosa 2012</a:t>
            </a:r>
            <a:endParaRPr lang="en-US" altLang="id-ID" sz="1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50825" y="260350"/>
            <a:ext cx="8015288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KESEIMBANGAN JANGKA PENDEK DALAM KONDISI IMPAS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755650" y="1989138"/>
            <a:ext cx="0" cy="32400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755650" y="5229225"/>
            <a:ext cx="467995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755650" y="3789363"/>
            <a:ext cx="381635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2" name="Rectangle 10"/>
          <p:cNvSpPr/>
          <p:nvPr/>
        </p:nvSpPr>
        <p:spPr>
          <a:xfrm>
            <a:off x="395288" y="1628775"/>
            <a:ext cx="433387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P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9703" name="Rectangle 11"/>
          <p:cNvSpPr/>
          <p:nvPr/>
        </p:nvSpPr>
        <p:spPr>
          <a:xfrm>
            <a:off x="5291138" y="5229225"/>
            <a:ext cx="433387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Q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9704" name="Rectangle 13"/>
          <p:cNvSpPr/>
          <p:nvPr/>
        </p:nvSpPr>
        <p:spPr>
          <a:xfrm>
            <a:off x="3706813" y="2060575"/>
            <a:ext cx="433387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MC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60430" name="Freeform 14"/>
          <p:cNvSpPr/>
          <p:nvPr/>
        </p:nvSpPr>
        <p:spPr bwMode="auto">
          <a:xfrm>
            <a:off x="1042988" y="2420938"/>
            <a:ext cx="2592388" cy="2508250"/>
          </a:xfrm>
          <a:custGeom>
            <a:avLst/>
            <a:gdLst/>
            <a:ahLst/>
            <a:cxnLst>
              <a:cxn ang="0">
                <a:pos x="0" y="1316"/>
              </a:cxn>
              <a:cxn ang="0">
                <a:pos x="635" y="1361"/>
              </a:cxn>
              <a:cxn ang="0">
                <a:pos x="1633" y="0"/>
              </a:cxn>
            </a:cxnLst>
            <a:rect l="0" t="0" r="r" b="b"/>
            <a:pathLst>
              <a:path w="1633" h="1580">
                <a:moveTo>
                  <a:pt x="0" y="1316"/>
                </a:moveTo>
                <a:cubicBezTo>
                  <a:pt x="181" y="1448"/>
                  <a:pt x="363" y="1580"/>
                  <a:pt x="635" y="1361"/>
                </a:cubicBezTo>
                <a:cubicBezTo>
                  <a:pt x="907" y="1142"/>
                  <a:pt x="1467" y="242"/>
                  <a:pt x="1633" y="0"/>
                </a:cubicBezTo>
              </a:path>
            </a:pathLst>
          </a:custGeom>
          <a:noFill/>
          <a:ln w="38100" cap="sq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6" name="Rectangle 15"/>
          <p:cNvSpPr/>
          <p:nvPr/>
        </p:nvSpPr>
        <p:spPr>
          <a:xfrm>
            <a:off x="4284663" y="2492375"/>
            <a:ext cx="433387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AC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60432" name="Arc 16"/>
          <p:cNvSpPr/>
          <p:nvPr/>
        </p:nvSpPr>
        <p:spPr bwMode="auto">
          <a:xfrm rot="10544695">
            <a:off x="1116013" y="2492375"/>
            <a:ext cx="3168650" cy="1295400"/>
          </a:xfrm>
          <a:custGeom>
            <a:avLst/>
            <a:gdLst>
              <a:gd name="G0" fmla="+- 20161 0 0"/>
              <a:gd name="G1" fmla="+- 21600 0 0"/>
              <a:gd name="G2" fmla="+- 21600 0 0"/>
              <a:gd name="T0" fmla="*/ 0 w 41761"/>
              <a:gd name="T1" fmla="*/ 13848 h 21600"/>
              <a:gd name="T2" fmla="*/ 41761 w 41761"/>
              <a:gd name="T3" fmla="*/ 21600 h 21600"/>
              <a:gd name="T4" fmla="*/ 20161 w 4176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761" h="21600" fill="none" extrusionOk="0">
                <a:moveTo>
                  <a:pt x="-1" y="13847"/>
                </a:moveTo>
                <a:cubicBezTo>
                  <a:pt x="3207" y="5505"/>
                  <a:pt x="11222" y="-1"/>
                  <a:pt x="20161" y="0"/>
                </a:cubicBezTo>
                <a:cubicBezTo>
                  <a:pt x="32090" y="0"/>
                  <a:pt x="41761" y="9670"/>
                  <a:pt x="41761" y="21600"/>
                </a:cubicBezTo>
              </a:path>
              <a:path w="41761" h="21600" stroke="0" extrusionOk="0">
                <a:moveTo>
                  <a:pt x="-1" y="13847"/>
                </a:moveTo>
                <a:cubicBezTo>
                  <a:pt x="3207" y="5505"/>
                  <a:pt x="11222" y="-1"/>
                  <a:pt x="20161" y="0"/>
                </a:cubicBezTo>
                <a:cubicBezTo>
                  <a:pt x="32090" y="0"/>
                  <a:pt x="41761" y="9670"/>
                  <a:pt x="41761" y="21600"/>
                </a:cubicBezTo>
                <a:lnTo>
                  <a:pt x="20161" y="21600"/>
                </a:lnTo>
                <a:close/>
              </a:path>
            </a:pathLst>
          </a:custGeom>
          <a:noFill/>
          <a:ln w="38100" cap="sq">
            <a:solidFill>
              <a:srgbClr val="3366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2700338" y="3789363"/>
            <a:ext cx="0" cy="14398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9" name="Rectangle 19"/>
          <p:cNvSpPr/>
          <p:nvPr/>
        </p:nvSpPr>
        <p:spPr>
          <a:xfrm>
            <a:off x="323850" y="3429000"/>
            <a:ext cx="433388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8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9710" name="Rectangle 20"/>
          <p:cNvSpPr/>
          <p:nvPr/>
        </p:nvSpPr>
        <p:spPr>
          <a:xfrm>
            <a:off x="2411413" y="5300663"/>
            <a:ext cx="433387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25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5364163" y="1557338"/>
            <a:ext cx="2952750" cy="15843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1995" algn="l"/>
              </a:tabLst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Laba = (P-AC)x Q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1995" algn="l"/>
              </a:tabLst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= (8-8)x 25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1995" algn="l"/>
              </a:tabLst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= 0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1116013" y="1628775"/>
            <a:ext cx="2089150" cy="576263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Laba Normal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13" name="Rectangle 25"/>
          <p:cNvSpPr/>
          <p:nvPr/>
        </p:nvSpPr>
        <p:spPr>
          <a:xfrm>
            <a:off x="4427538" y="3573463"/>
            <a:ext cx="2016125" cy="503237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D</a:t>
            </a:r>
            <a:r>
              <a:rPr lang="en-US" altLang="id-ID" sz="1800" b="1" dirty="0">
                <a:latin typeface="Times New Roman" panose="02020603050405020304" pitchFamily="18" charset="0"/>
              </a:rPr>
              <a:t>1</a:t>
            </a:r>
            <a:r>
              <a:rPr lang="en-US" altLang="id-ID" sz="2400" b="1" dirty="0">
                <a:latin typeface="Times New Roman" panose="02020603050405020304" pitchFamily="18" charset="0"/>
              </a:rPr>
              <a:t>=AR</a:t>
            </a:r>
            <a:r>
              <a:rPr lang="en-US" altLang="id-ID" sz="1800" b="1" dirty="0">
                <a:latin typeface="Times New Roman" panose="02020603050405020304" pitchFamily="18" charset="0"/>
              </a:rPr>
              <a:t>1</a:t>
            </a:r>
            <a:r>
              <a:rPr lang="en-US" altLang="id-ID" sz="2400" b="1" dirty="0">
                <a:latin typeface="Times New Roman" panose="02020603050405020304" pitchFamily="18" charset="0"/>
              </a:rPr>
              <a:t> =MR</a:t>
            </a:r>
            <a:r>
              <a:rPr lang="en-US" altLang="id-ID" sz="1800" b="1" dirty="0">
                <a:latin typeface="Times New Roman" panose="02020603050405020304" pitchFamily="18" charset="0"/>
              </a:rPr>
              <a:t>1</a:t>
            </a:r>
            <a:endParaRPr lang="en-US" altLang="id-ID" sz="1800" b="1" dirty="0">
              <a:latin typeface="Times New Roman" panose="02020603050405020304" pitchFamily="18" charset="0"/>
            </a:endParaRPr>
          </a:p>
        </p:txBody>
      </p:sp>
      <p:sp>
        <p:nvSpPr>
          <p:cNvPr id="29714" name="Footer Placeholder 19"/>
          <p:cNvSpPr txBox="1"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noFill/>
          <a:ln>
            <a:noFill/>
          </a:ln>
        </p:spPr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000" b="1" dirty="0">
                <a:latin typeface="Times New Roman" panose="02020603050405020304" pitchFamily="18" charset="0"/>
              </a:rPr>
              <a:t>bahan mikro-pasar.endri sentosa 2012</a:t>
            </a:r>
            <a:endParaRPr lang="en-US" altLang="id-ID" sz="1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11"/>
          <p:cNvSpPr/>
          <p:nvPr/>
        </p:nvSpPr>
        <p:spPr>
          <a:xfrm>
            <a:off x="3635375" y="1989138"/>
            <a:ext cx="433388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MC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30723" name="Rectangle 13"/>
          <p:cNvSpPr/>
          <p:nvPr/>
        </p:nvSpPr>
        <p:spPr>
          <a:xfrm>
            <a:off x="4284663" y="1844675"/>
            <a:ext cx="433387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AC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H="1">
            <a:off x="1331913" y="2636838"/>
            <a:ext cx="576263" cy="792163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0725" name="Group 1"/>
          <p:cNvGrpSpPr/>
          <p:nvPr/>
        </p:nvGrpSpPr>
        <p:grpSpPr>
          <a:xfrm>
            <a:off x="757238" y="1600200"/>
            <a:ext cx="8064500" cy="4176713"/>
            <a:chOff x="323850" y="1628775"/>
            <a:chExt cx="8064500" cy="4176713"/>
          </a:xfrm>
        </p:grpSpPr>
        <p:sp>
          <p:nvSpPr>
            <p:cNvPr id="61461" name="Rectangle 21"/>
            <p:cNvSpPr>
              <a:spLocks noChangeArrowheads="1"/>
            </p:cNvSpPr>
            <p:nvPr/>
          </p:nvSpPr>
          <p:spPr bwMode="auto">
            <a:xfrm>
              <a:off x="755650" y="3141663"/>
              <a:ext cx="1944688" cy="6477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445" name="Line 5"/>
            <p:cNvSpPr>
              <a:spLocks noChangeShapeType="1"/>
            </p:cNvSpPr>
            <p:nvPr/>
          </p:nvSpPr>
          <p:spPr bwMode="auto">
            <a:xfrm>
              <a:off x="755650" y="1989138"/>
              <a:ext cx="0" cy="324008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446" name="Line 6"/>
            <p:cNvSpPr>
              <a:spLocks noChangeShapeType="1"/>
            </p:cNvSpPr>
            <p:nvPr/>
          </p:nvSpPr>
          <p:spPr bwMode="auto">
            <a:xfrm>
              <a:off x="755650" y="5229225"/>
              <a:ext cx="467995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447" name="Line 7"/>
            <p:cNvSpPr>
              <a:spLocks noChangeShapeType="1"/>
            </p:cNvSpPr>
            <p:nvPr/>
          </p:nvSpPr>
          <p:spPr bwMode="auto">
            <a:xfrm>
              <a:off x="755650" y="3789363"/>
              <a:ext cx="3816350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0732" name="Rectangle 8"/>
            <p:cNvSpPr/>
            <p:nvPr/>
          </p:nvSpPr>
          <p:spPr>
            <a:xfrm>
              <a:off x="395288" y="1628775"/>
              <a:ext cx="433387" cy="50482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ctr" anchorCtr="0"/>
            <a:lstStyle>
              <a:lvl1pPr marL="365125" indent="-255905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030" indent="-228600" algn="l" rtl="0" eaLnBrk="0" fontAlgn="base" hangingPunct="0">
                <a:spcBef>
                  <a:spcPts val="325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155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2400" b="1" dirty="0">
                  <a:latin typeface="Times New Roman" panose="02020603050405020304" pitchFamily="18" charset="0"/>
                </a:rPr>
                <a:t>P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33" name="Rectangle 9"/>
            <p:cNvSpPr/>
            <p:nvPr/>
          </p:nvSpPr>
          <p:spPr>
            <a:xfrm>
              <a:off x="5291138" y="5229225"/>
              <a:ext cx="433387" cy="50482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ctr" anchorCtr="0"/>
            <a:lstStyle>
              <a:lvl1pPr marL="365125" indent="-255905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030" indent="-228600" algn="l" rtl="0" eaLnBrk="0" fontAlgn="base" hangingPunct="0">
                <a:spcBef>
                  <a:spcPts val="325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155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2400" b="1" dirty="0">
                  <a:latin typeface="Times New Roman" panose="02020603050405020304" pitchFamily="18" charset="0"/>
                </a:rPr>
                <a:t>Q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1452" name="Freeform 12"/>
            <p:cNvSpPr/>
            <p:nvPr/>
          </p:nvSpPr>
          <p:spPr bwMode="auto">
            <a:xfrm>
              <a:off x="1042988" y="2420938"/>
              <a:ext cx="2592387" cy="2508250"/>
            </a:xfrm>
            <a:custGeom>
              <a:avLst/>
              <a:gdLst/>
              <a:ahLst/>
              <a:cxnLst>
                <a:cxn ang="0">
                  <a:pos x="0" y="1316"/>
                </a:cxn>
                <a:cxn ang="0">
                  <a:pos x="635" y="1361"/>
                </a:cxn>
                <a:cxn ang="0">
                  <a:pos x="1633" y="0"/>
                </a:cxn>
              </a:cxnLst>
              <a:rect l="0" t="0" r="r" b="b"/>
              <a:pathLst>
                <a:path w="1633" h="1580">
                  <a:moveTo>
                    <a:pt x="0" y="1316"/>
                  </a:moveTo>
                  <a:cubicBezTo>
                    <a:pt x="181" y="1448"/>
                    <a:pt x="363" y="1580"/>
                    <a:pt x="635" y="1361"/>
                  </a:cubicBezTo>
                  <a:cubicBezTo>
                    <a:pt x="907" y="1142"/>
                    <a:pt x="1467" y="242"/>
                    <a:pt x="1633" y="0"/>
                  </a:cubicBezTo>
                </a:path>
              </a:pathLst>
            </a:custGeom>
            <a:noFill/>
            <a:ln w="38100" cap="sq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454" name="Arc 14"/>
            <p:cNvSpPr/>
            <p:nvPr/>
          </p:nvSpPr>
          <p:spPr bwMode="auto">
            <a:xfrm rot="10544695">
              <a:off x="1116013" y="1844675"/>
              <a:ext cx="3168650" cy="1295400"/>
            </a:xfrm>
            <a:custGeom>
              <a:avLst/>
              <a:gdLst>
                <a:gd name="G0" fmla="+- 20161 0 0"/>
                <a:gd name="G1" fmla="+- 21600 0 0"/>
                <a:gd name="G2" fmla="+- 21600 0 0"/>
                <a:gd name="T0" fmla="*/ 0 w 41761"/>
                <a:gd name="T1" fmla="*/ 13848 h 21600"/>
                <a:gd name="T2" fmla="*/ 41761 w 41761"/>
                <a:gd name="T3" fmla="*/ 21600 h 21600"/>
                <a:gd name="T4" fmla="*/ 20161 w 4176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761" h="21600" fill="none" extrusionOk="0">
                  <a:moveTo>
                    <a:pt x="-1" y="13847"/>
                  </a:moveTo>
                  <a:cubicBezTo>
                    <a:pt x="3207" y="5505"/>
                    <a:pt x="11222" y="-1"/>
                    <a:pt x="20161" y="0"/>
                  </a:cubicBezTo>
                  <a:cubicBezTo>
                    <a:pt x="32090" y="0"/>
                    <a:pt x="41761" y="9670"/>
                    <a:pt x="41761" y="21600"/>
                  </a:cubicBezTo>
                </a:path>
                <a:path w="41761" h="21600" stroke="0" extrusionOk="0">
                  <a:moveTo>
                    <a:pt x="-1" y="13847"/>
                  </a:moveTo>
                  <a:cubicBezTo>
                    <a:pt x="3207" y="5505"/>
                    <a:pt x="11222" y="-1"/>
                    <a:pt x="20161" y="0"/>
                  </a:cubicBezTo>
                  <a:cubicBezTo>
                    <a:pt x="32090" y="0"/>
                    <a:pt x="41761" y="9670"/>
                    <a:pt x="41761" y="21600"/>
                  </a:cubicBezTo>
                  <a:lnTo>
                    <a:pt x="20161" y="21600"/>
                  </a:lnTo>
                  <a:close/>
                </a:path>
              </a:pathLst>
            </a:custGeom>
            <a:noFill/>
            <a:ln w="38100" cap="sq">
              <a:solidFill>
                <a:srgbClr val="33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455" name="Line 15"/>
            <p:cNvSpPr>
              <a:spLocks noChangeShapeType="1"/>
            </p:cNvSpPr>
            <p:nvPr/>
          </p:nvSpPr>
          <p:spPr bwMode="auto">
            <a:xfrm>
              <a:off x="2700338" y="3141663"/>
              <a:ext cx="0" cy="20875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0737" name="Rectangle 16"/>
            <p:cNvSpPr/>
            <p:nvPr/>
          </p:nvSpPr>
          <p:spPr>
            <a:xfrm>
              <a:off x="323850" y="3429000"/>
              <a:ext cx="433388" cy="50482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ctr" anchorCtr="0"/>
            <a:lstStyle>
              <a:lvl1pPr marL="365125" indent="-255905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030" indent="-228600" algn="l" rtl="0" eaLnBrk="0" fontAlgn="base" hangingPunct="0">
                <a:spcBef>
                  <a:spcPts val="325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155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2400" b="1" dirty="0">
                  <a:latin typeface="Times New Roman" panose="02020603050405020304" pitchFamily="18" charset="0"/>
                </a:rPr>
                <a:t>6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38" name="Rectangle 17"/>
            <p:cNvSpPr/>
            <p:nvPr/>
          </p:nvSpPr>
          <p:spPr>
            <a:xfrm>
              <a:off x="2411413" y="5300663"/>
              <a:ext cx="433387" cy="50482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ctr" anchorCtr="0"/>
            <a:lstStyle>
              <a:lvl1pPr marL="365125" indent="-255905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030" indent="-228600" algn="l" rtl="0" eaLnBrk="0" fontAlgn="base" hangingPunct="0">
                <a:spcBef>
                  <a:spcPts val="325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155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2400" b="1" dirty="0">
                  <a:latin typeface="Times New Roman" panose="02020603050405020304" pitchFamily="18" charset="0"/>
                </a:rPr>
                <a:t>30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1458" name="Rectangle 18"/>
            <p:cNvSpPr>
              <a:spLocks noChangeArrowheads="1"/>
            </p:cNvSpPr>
            <p:nvPr/>
          </p:nvSpPr>
          <p:spPr bwMode="auto">
            <a:xfrm>
              <a:off x="5435600" y="1628775"/>
              <a:ext cx="2952750" cy="1584325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21995" algn="l"/>
                </a:tabLst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Laba = (P-AC)x Q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21995" algn="l"/>
                </a:tabLst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	= (6-8)x 30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21995" algn="l"/>
                </a:tabLst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	= - 60 (Rugi)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459" name="Rectangle 19"/>
            <p:cNvSpPr>
              <a:spLocks noChangeArrowheads="1"/>
            </p:cNvSpPr>
            <p:nvPr/>
          </p:nvSpPr>
          <p:spPr bwMode="auto">
            <a:xfrm>
              <a:off x="1692275" y="2060575"/>
              <a:ext cx="1079500" cy="576263"/>
            </a:xfrm>
            <a:prstGeom prst="rect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Rugi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0741" name="Rectangle 22"/>
            <p:cNvSpPr/>
            <p:nvPr/>
          </p:nvSpPr>
          <p:spPr>
            <a:xfrm>
              <a:off x="323850" y="2852738"/>
              <a:ext cx="433388" cy="50482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ctr" anchorCtr="0"/>
            <a:lstStyle>
              <a:lvl1pPr marL="365125" indent="-255905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030" indent="-228600" algn="l" rtl="0" eaLnBrk="0" fontAlgn="base" hangingPunct="0">
                <a:spcBef>
                  <a:spcPts val="325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155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2400" b="1" dirty="0">
                  <a:latin typeface="Times New Roman" panose="02020603050405020304" pitchFamily="18" charset="0"/>
                </a:rPr>
                <a:t>8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2" name="Rectangle 25"/>
            <p:cNvSpPr/>
            <p:nvPr/>
          </p:nvSpPr>
          <p:spPr>
            <a:xfrm>
              <a:off x="4572000" y="3500438"/>
              <a:ext cx="2016125" cy="50323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ctr" anchorCtr="0"/>
            <a:lstStyle>
              <a:lvl1pPr marL="365125" indent="-255905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030" indent="-228600" algn="l" rtl="0" eaLnBrk="0" fontAlgn="base" hangingPunct="0">
                <a:spcBef>
                  <a:spcPts val="325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155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2400" b="1" dirty="0">
                  <a:latin typeface="Times New Roman" panose="02020603050405020304" pitchFamily="18" charset="0"/>
                </a:rPr>
                <a:t>D</a:t>
              </a:r>
              <a:r>
                <a:rPr lang="en-US" altLang="id-ID" sz="1800" b="1" dirty="0">
                  <a:latin typeface="Times New Roman" panose="02020603050405020304" pitchFamily="18" charset="0"/>
                </a:rPr>
                <a:t>2</a:t>
              </a:r>
              <a:r>
                <a:rPr lang="en-US" altLang="id-ID" sz="2400" b="1" dirty="0">
                  <a:latin typeface="Times New Roman" panose="02020603050405020304" pitchFamily="18" charset="0"/>
                </a:rPr>
                <a:t>=AR</a:t>
              </a:r>
              <a:r>
                <a:rPr lang="en-US" altLang="id-ID" sz="1800" b="1" dirty="0">
                  <a:latin typeface="Times New Roman" panose="02020603050405020304" pitchFamily="18" charset="0"/>
                </a:rPr>
                <a:t>2</a:t>
              </a:r>
              <a:r>
                <a:rPr lang="en-US" altLang="id-ID" sz="2400" b="1" dirty="0">
                  <a:latin typeface="Times New Roman" panose="02020603050405020304" pitchFamily="18" charset="0"/>
                </a:rPr>
                <a:t> =MR</a:t>
              </a:r>
              <a:r>
                <a:rPr lang="en-US" altLang="id-ID" sz="1800" b="1" dirty="0">
                  <a:latin typeface="Times New Roman" panose="02020603050405020304" pitchFamily="18" charset="0"/>
                </a:rPr>
                <a:t>2</a:t>
              </a:r>
              <a:endParaRPr lang="en-US" altLang="id-ID" sz="18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0726" name="Footer Placeholder 23"/>
          <p:cNvSpPr txBox="1"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noFill/>
          <a:ln>
            <a:noFill/>
          </a:ln>
        </p:spPr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000" b="1" dirty="0">
                <a:latin typeface="Times New Roman" panose="02020603050405020304" pitchFamily="18" charset="0"/>
              </a:rPr>
              <a:t>bahan mikro-pasar.endri sentosa 2012</a:t>
            </a:r>
            <a:endParaRPr lang="en-US" altLang="id-ID" sz="1000" b="1" dirty="0">
              <a:latin typeface="Times New Roman" panose="02020603050405020304" pitchFamily="18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85750" y="285750"/>
            <a:ext cx="8015288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KESEIMBANGAN JANGKA PENDEK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r>
              <a:rPr sz="1000" dirty="0"/>
              <a:t>bahan mikro-pasar.endri sentosa 2012</a:t>
            </a:r>
            <a:endParaRPr sz="1000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85750" y="285750"/>
            <a:ext cx="8015288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SHUTDOWN POINT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31748" name="Group 28"/>
          <p:cNvGrpSpPr/>
          <p:nvPr/>
        </p:nvGrpSpPr>
        <p:grpSpPr>
          <a:xfrm>
            <a:off x="704850" y="1366838"/>
            <a:ext cx="8064500" cy="4665662"/>
            <a:chOff x="633169" y="1400479"/>
            <a:chExt cx="8064500" cy="4665349"/>
          </a:xfrm>
        </p:grpSpPr>
        <p:grpSp>
          <p:nvGrpSpPr>
            <p:cNvPr id="31751" name="Group 26"/>
            <p:cNvGrpSpPr/>
            <p:nvPr/>
          </p:nvGrpSpPr>
          <p:grpSpPr>
            <a:xfrm>
              <a:off x="633169" y="1400479"/>
              <a:ext cx="8064500" cy="4665349"/>
              <a:chOff x="633169" y="1400479"/>
              <a:chExt cx="8064500" cy="4665349"/>
            </a:xfrm>
          </p:grpSpPr>
          <p:grpSp>
            <p:nvGrpSpPr>
              <p:cNvPr id="31753" name="Group 4"/>
              <p:cNvGrpSpPr/>
              <p:nvPr/>
            </p:nvGrpSpPr>
            <p:grpSpPr>
              <a:xfrm>
                <a:off x="633169" y="1400479"/>
                <a:ext cx="8064500" cy="4665349"/>
                <a:chOff x="323850" y="1140139"/>
                <a:chExt cx="8064500" cy="4665349"/>
              </a:xfrm>
            </p:grpSpPr>
            <p:sp>
              <p:nvSpPr>
                <p:cNvPr id="6" name="Rectangle 21"/>
                <p:cNvSpPr>
                  <a:spLocks noChangeArrowheads="1"/>
                </p:cNvSpPr>
                <p:nvPr/>
              </p:nvSpPr>
              <p:spPr bwMode="auto">
                <a:xfrm>
                  <a:off x="755650" y="3141663"/>
                  <a:ext cx="1944688" cy="647700"/>
                </a:xfrm>
                <a:prstGeom prst="rect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Line 5"/>
                <p:cNvSpPr>
                  <a:spLocks noChangeShapeType="1"/>
                </p:cNvSpPr>
                <p:nvPr/>
              </p:nvSpPr>
              <p:spPr bwMode="auto">
                <a:xfrm>
                  <a:off x="755650" y="1989138"/>
                  <a:ext cx="0" cy="3240087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Line 6"/>
                <p:cNvSpPr>
                  <a:spLocks noChangeShapeType="1"/>
                </p:cNvSpPr>
                <p:nvPr/>
              </p:nvSpPr>
              <p:spPr bwMode="auto">
                <a:xfrm>
                  <a:off x="755650" y="5229225"/>
                  <a:ext cx="4679950" cy="0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Line 7"/>
                <p:cNvSpPr>
                  <a:spLocks noChangeShapeType="1"/>
                </p:cNvSpPr>
                <p:nvPr/>
              </p:nvSpPr>
              <p:spPr bwMode="auto">
                <a:xfrm>
                  <a:off x="755650" y="3789363"/>
                  <a:ext cx="3816350" cy="0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760" name="Rectangle 8"/>
                <p:cNvSpPr/>
                <p:nvPr/>
              </p:nvSpPr>
              <p:spPr>
                <a:xfrm>
                  <a:off x="395288" y="1628775"/>
                  <a:ext cx="433387" cy="50482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anchor="ctr" anchorCtr="0"/>
                <a:lstStyle>
                  <a:lvl1pPr marL="365125" indent="-255905" algn="l" rtl="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8000"/>
                    <a:buFont typeface="Wingdings 3" panose="05040102010807070707" pitchFamily="18" charset="2"/>
                    <a:buChar char=""/>
                    <a:defRPr sz="2700" b="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21030" indent="-228600" algn="l" rtl="0" eaLnBrk="0" fontAlgn="base" hangingPunct="0">
                    <a:spcBef>
                      <a:spcPts val="325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59155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Font typeface="Wingdings 2" panose="05020102010507070707" pitchFamily="18" charset="2"/>
                    <a:buChar char=""/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143000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d-ID" sz="2400" b="1" dirty="0">
                      <a:latin typeface="Times New Roman" panose="02020603050405020304" pitchFamily="18" charset="0"/>
                    </a:rPr>
                    <a:t>P</a:t>
                  </a:r>
                  <a:endParaRPr lang="en-US" altLang="id-ID" sz="24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61" name="Rectangle 9"/>
                <p:cNvSpPr/>
                <p:nvPr/>
              </p:nvSpPr>
              <p:spPr>
                <a:xfrm>
                  <a:off x="5291138" y="5229225"/>
                  <a:ext cx="433387" cy="50482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anchor="ctr" anchorCtr="0"/>
                <a:lstStyle>
                  <a:lvl1pPr marL="365125" indent="-255905" algn="l" rtl="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8000"/>
                    <a:buFont typeface="Wingdings 3" panose="05040102010807070707" pitchFamily="18" charset="2"/>
                    <a:buChar char=""/>
                    <a:defRPr sz="2700" b="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21030" indent="-228600" algn="l" rtl="0" eaLnBrk="0" fontAlgn="base" hangingPunct="0">
                    <a:spcBef>
                      <a:spcPts val="325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59155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Font typeface="Wingdings 2" panose="05020102010507070707" pitchFamily="18" charset="2"/>
                    <a:buChar char=""/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143000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d-ID" sz="2400" b="1" dirty="0">
                      <a:latin typeface="Times New Roman" panose="02020603050405020304" pitchFamily="18" charset="0"/>
                    </a:rPr>
                    <a:t>Q</a:t>
                  </a:r>
                  <a:endParaRPr lang="en-US" altLang="id-ID" sz="24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12"/>
                <p:cNvSpPr/>
                <p:nvPr/>
              </p:nvSpPr>
              <p:spPr bwMode="auto">
                <a:xfrm>
                  <a:off x="1042988" y="2420938"/>
                  <a:ext cx="2592387" cy="2508250"/>
                </a:xfrm>
                <a:custGeom>
                  <a:avLst/>
                  <a:gdLst/>
                  <a:ahLst/>
                  <a:cxnLst>
                    <a:cxn ang="0">
                      <a:pos x="0" y="1316"/>
                    </a:cxn>
                    <a:cxn ang="0">
                      <a:pos x="635" y="1361"/>
                    </a:cxn>
                    <a:cxn ang="0">
                      <a:pos x="1633" y="0"/>
                    </a:cxn>
                  </a:cxnLst>
                  <a:rect l="0" t="0" r="r" b="b"/>
                  <a:pathLst>
                    <a:path w="1633" h="1580">
                      <a:moveTo>
                        <a:pt x="0" y="1316"/>
                      </a:moveTo>
                      <a:cubicBezTo>
                        <a:pt x="181" y="1448"/>
                        <a:pt x="363" y="1580"/>
                        <a:pt x="635" y="1361"/>
                      </a:cubicBezTo>
                      <a:cubicBezTo>
                        <a:pt x="907" y="1142"/>
                        <a:pt x="1467" y="242"/>
                        <a:pt x="1633" y="0"/>
                      </a:cubicBezTo>
                    </a:path>
                  </a:pathLst>
                </a:custGeom>
                <a:noFill/>
                <a:ln w="38100" cap="sq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Arc 14"/>
                <p:cNvSpPr/>
                <p:nvPr/>
              </p:nvSpPr>
              <p:spPr bwMode="auto">
                <a:xfrm rot="10800000">
                  <a:off x="1101730" y="1816774"/>
                  <a:ext cx="3168650" cy="1295400"/>
                </a:xfrm>
                <a:custGeom>
                  <a:avLst/>
                  <a:gdLst>
                    <a:gd name="G0" fmla="+- 20161 0 0"/>
                    <a:gd name="G1" fmla="+- 21600 0 0"/>
                    <a:gd name="G2" fmla="+- 21600 0 0"/>
                    <a:gd name="T0" fmla="*/ 0 w 41761"/>
                    <a:gd name="T1" fmla="*/ 13848 h 21600"/>
                    <a:gd name="T2" fmla="*/ 41761 w 41761"/>
                    <a:gd name="T3" fmla="*/ 21600 h 21600"/>
                    <a:gd name="T4" fmla="*/ 20161 w 4176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761" h="21600" fill="none" extrusionOk="0">
                      <a:moveTo>
                        <a:pt x="-1" y="13847"/>
                      </a:moveTo>
                      <a:cubicBezTo>
                        <a:pt x="3207" y="5505"/>
                        <a:pt x="11222" y="-1"/>
                        <a:pt x="20161" y="0"/>
                      </a:cubicBezTo>
                      <a:cubicBezTo>
                        <a:pt x="32090" y="0"/>
                        <a:pt x="41761" y="9670"/>
                        <a:pt x="41761" y="21600"/>
                      </a:cubicBezTo>
                    </a:path>
                    <a:path w="41761" h="21600" stroke="0" extrusionOk="0">
                      <a:moveTo>
                        <a:pt x="-1" y="13847"/>
                      </a:moveTo>
                      <a:cubicBezTo>
                        <a:pt x="3207" y="5505"/>
                        <a:pt x="11222" y="-1"/>
                        <a:pt x="20161" y="0"/>
                      </a:cubicBezTo>
                      <a:cubicBezTo>
                        <a:pt x="32090" y="0"/>
                        <a:pt x="41761" y="9670"/>
                        <a:pt x="41761" y="21600"/>
                      </a:cubicBezTo>
                      <a:lnTo>
                        <a:pt x="20161" y="21600"/>
                      </a:lnTo>
                      <a:close/>
                    </a:path>
                  </a:pathLst>
                </a:custGeom>
                <a:noFill/>
                <a:ln w="38100" cap="sq">
                  <a:solidFill>
                    <a:schemeClr val="bg2">
                      <a:lumMod val="50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Line 15"/>
                <p:cNvSpPr>
                  <a:spLocks noChangeShapeType="1"/>
                </p:cNvSpPr>
                <p:nvPr/>
              </p:nvSpPr>
              <p:spPr bwMode="auto">
                <a:xfrm>
                  <a:off x="2700338" y="3141663"/>
                  <a:ext cx="0" cy="20875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765" name="Rectangle 16"/>
                <p:cNvSpPr/>
                <p:nvPr/>
              </p:nvSpPr>
              <p:spPr>
                <a:xfrm>
                  <a:off x="323850" y="3429000"/>
                  <a:ext cx="433388" cy="50482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anchor="ctr" anchorCtr="0"/>
                <a:lstStyle>
                  <a:lvl1pPr marL="365125" indent="-255905" algn="l" rtl="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8000"/>
                    <a:buFont typeface="Wingdings 3" panose="05040102010807070707" pitchFamily="18" charset="2"/>
                    <a:buChar char=""/>
                    <a:defRPr sz="2700" b="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21030" indent="-228600" algn="l" rtl="0" eaLnBrk="0" fontAlgn="base" hangingPunct="0">
                    <a:spcBef>
                      <a:spcPts val="325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59155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Font typeface="Wingdings 2" panose="05020102010507070707" pitchFamily="18" charset="2"/>
                    <a:buChar char=""/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143000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d-ID" sz="2400" b="1" dirty="0">
                      <a:latin typeface="Times New Roman" panose="02020603050405020304" pitchFamily="18" charset="0"/>
                    </a:rPr>
                    <a:t>6</a:t>
                  </a:r>
                  <a:endParaRPr lang="en-US" altLang="id-ID" sz="24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66" name="Rectangle 17"/>
                <p:cNvSpPr/>
                <p:nvPr/>
              </p:nvSpPr>
              <p:spPr>
                <a:xfrm>
                  <a:off x="2411413" y="5300663"/>
                  <a:ext cx="433387" cy="50482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anchor="ctr" anchorCtr="0"/>
                <a:lstStyle>
                  <a:lvl1pPr marL="365125" indent="-255905" algn="l" rtl="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8000"/>
                    <a:buFont typeface="Wingdings 3" panose="05040102010807070707" pitchFamily="18" charset="2"/>
                    <a:buChar char=""/>
                    <a:defRPr sz="2700" b="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21030" indent="-228600" algn="l" rtl="0" eaLnBrk="0" fontAlgn="base" hangingPunct="0">
                    <a:spcBef>
                      <a:spcPts val="325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59155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Font typeface="Wingdings 2" panose="05020102010507070707" pitchFamily="18" charset="2"/>
                    <a:buChar char=""/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143000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d-ID" sz="2400" b="1" dirty="0">
                      <a:latin typeface="Times New Roman" panose="02020603050405020304" pitchFamily="18" charset="0"/>
                    </a:rPr>
                    <a:t>30</a:t>
                  </a:r>
                  <a:endParaRPr lang="en-US" altLang="id-ID" sz="24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8"/>
                <p:cNvSpPr>
                  <a:spLocks noChangeArrowheads="1"/>
                </p:cNvSpPr>
                <p:nvPr/>
              </p:nvSpPr>
              <p:spPr bwMode="auto">
                <a:xfrm>
                  <a:off x="5435600" y="1881187"/>
                  <a:ext cx="2952750" cy="971551"/>
                </a:xfrm>
                <a:prstGeom prst="rect">
                  <a:avLst/>
                </a:prstGeom>
                <a:solidFill>
                  <a:srgbClr val="FFFF0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721995" algn="l"/>
                    </a:tabLst>
                    <a:defRPr/>
                  </a:pPr>
                  <a:r>
                    <a:rPr kumimoji="0" lang="en-US" sz="2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RUGI = (AC-AVC)</a:t>
                  </a:r>
                  <a:endPara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721995" algn="l"/>
                    </a:tabLst>
                    <a:defRPr/>
                  </a:pPr>
                  <a:r>
                    <a:rPr kumimoji="0" lang="en-US" sz="2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FIXED COST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19"/>
                <p:cNvSpPr>
                  <a:spLocks noChangeArrowheads="1"/>
                </p:cNvSpPr>
                <p:nvPr/>
              </p:nvSpPr>
              <p:spPr bwMode="auto">
                <a:xfrm>
                  <a:off x="1475977" y="1140139"/>
                  <a:ext cx="3198147" cy="576263"/>
                </a:xfrm>
                <a:prstGeom prst="rect">
                  <a:avLst/>
                </a:prstGeom>
                <a:solidFill>
                  <a:srgbClr val="FFFF0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18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Rugi</a:t>
                  </a: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, </a:t>
                  </a:r>
                  <a:r>
                    <a:rPr kumimoji="0" lang="en-US" sz="18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Sebesar</a:t>
                  </a: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  Fixed Cost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769" name="Rectangle 22"/>
                <p:cNvSpPr/>
                <p:nvPr/>
              </p:nvSpPr>
              <p:spPr>
                <a:xfrm>
                  <a:off x="323850" y="2852738"/>
                  <a:ext cx="433388" cy="50482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anchor="ctr" anchorCtr="0"/>
                <a:lstStyle>
                  <a:lvl1pPr marL="365125" indent="-255905" algn="l" rtl="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8000"/>
                    <a:buFont typeface="Wingdings 3" panose="05040102010807070707" pitchFamily="18" charset="2"/>
                    <a:buChar char=""/>
                    <a:defRPr sz="2700" b="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21030" indent="-228600" algn="l" rtl="0" eaLnBrk="0" fontAlgn="base" hangingPunct="0">
                    <a:spcBef>
                      <a:spcPts val="325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59155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Font typeface="Wingdings 2" panose="05020102010507070707" pitchFamily="18" charset="2"/>
                    <a:buChar char=""/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143000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d-ID" sz="2400" b="1" dirty="0">
                      <a:latin typeface="Times New Roman" panose="02020603050405020304" pitchFamily="18" charset="0"/>
                    </a:rPr>
                    <a:t>8</a:t>
                  </a:r>
                  <a:endParaRPr lang="en-US" altLang="id-ID" sz="24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70" name="Rectangle 25"/>
                <p:cNvSpPr/>
                <p:nvPr/>
              </p:nvSpPr>
              <p:spPr>
                <a:xfrm>
                  <a:off x="4572000" y="3500438"/>
                  <a:ext cx="2016125" cy="50323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anchor="ctr" anchorCtr="0"/>
                <a:lstStyle>
                  <a:lvl1pPr marL="365125" indent="-255905" algn="l" rtl="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8000"/>
                    <a:buFont typeface="Wingdings 3" panose="05040102010807070707" pitchFamily="18" charset="2"/>
                    <a:buChar char=""/>
                    <a:defRPr sz="2700" b="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21030" indent="-228600" algn="l" rtl="0" eaLnBrk="0" fontAlgn="base" hangingPunct="0">
                    <a:spcBef>
                      <a:spcPts val="325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59155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Font typeface="Wingdings 2" panose="05020102010507070707" pitchFamily="18" charset="2"/>
                    <a:buChar char=""/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143000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d-ID" sz="2400" b="1" dirty="0">
                      <a:latin typeface="Times New Roman" panose="02020603050405020304" pitchFamily="18" charset="0"/>
                    </a:rPr>
                    <a:t>D</a:t>
                  </a:r>
                  <a:r>
                    <a:rPr lang="en-US" altLang="id-ID" sz="1800" b="1" dirty="0">
                      <a:latin typeface="Times New Roman" panose="02020603050405020304" pitchFamily="18" charset="0"/>
                    </a:rPr>
                    <a:t>2</a:t>
                  </a:r>
                  <a:r>
                    <a:rPr lang="en-US" altLang="id-ID" sz="2400" b="1" dirty="0">
                      <a:latin typeface="Times New Roman" panose="02020603050405020304" pitchFamily="18" charset="0"/>
                    </a:rPr>
                    <a:t>=AR</a:t>
                  </a:r>
                  <a:r>
                    <a:rPr lang="en-US" altLang="id-ID" sz="1800" b="1" dirty="0">
                      <a:latin typeface="Times New Roman" panose="02020603050405020304" pitchFamily="18" charset="0"/>
                    </a:rPr>
                    <a:t>2</a:t>
                  </a:r>
                  <a:r>
                    <a:rPr lang="en-US" altLang="id-ID" sz="2400" b="1" dirty="0">
                      <a:latin typeface="Times New Roman" panose="02020603050405020304" pitchFamily="18" charset="0"/>
                    </a:rPr>
                    <a:t> =MR</a:t>
                  </a:r>
                  <a:r>
                    <a:rPr lang="en-US" altLang="id-ID" sz="1800" b="1" dirty="0">
                      <a:latin typeface="Times New Roman" panose="02020603050405020304" pitchFamily="18" charset="0"/>
                    </a:rPr>
                    <a:t>2</a:t>
                  </a:r>
                  <a:endParaRPr lang="en-US" altLang="id-ID" sz="1800" b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1754" name="Rectangle 8"/>
              <p:cNvSpPr/>
              <p:nvPr/>
            </p:nvSpPr>
            <p:spPr>
              <a:xfrm>
                <a:off x="4345746" y="2077114"/>
                <a:ext cx="677257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AC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55" name="Rectangle 8"/>
              <p:cNvSpPr/>
              <p:nvPr/>
            </p:nvSpPr>
            <p:spPr>
              <a:xfrm>
                <a:off x="4479191" y="2742852"/>
                <a:ext cx="677257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AVC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 flipH="1">
              <a:off x="2720732" y="1976742"/>
              <a:ext cx="433387" cy="16411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Arc 14"/>
          <p:cNvSpPr/>
          <p:nvPr/>
        </p:nvSpPr>
        <p:spPr bwMode="auto">
          <a:xfrm rot="10544695">
            <a:off x="1411288" y="2717800"/>
            <a:ext cx="3168650" cy="1295400"/>
          </a:xfrm>
          <a:custGeom>
            <a:avLst/>
            <a:gdLst>
              <a:gd name="G0" fmla="+- 20161 0 0"/>
              <a:gd name="G1" fmla="+- 21600 0 0"/>
              <a:gd name="G2" fmla="+- 21600 0 0"/>
              <a:gd name="T0" fmla="*/ 0 w 41761"/>
              <a:gd name="T1" fmla="*/ 13848 h 21600"/>
              <a:gd name="T2" fmla="*/ 41761 w 41761"/>
              <a:gd name="T3" fmla="*/ 21600 h 21600"/>
              <a:gd name="T4" fmla="*/ 20161 w 4176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761" h="21600" fill="none" extrusionOk="0">
                <a:moveTo>
                  <a:pt x="-1" y="13847"/>
                </a:moveTo>
                <a:cubicBezTo>
                  <a:pt x="3207" y="5505"/>
                  <a:pt x="11222" y="-1"/>
                  <a:pt x="20161" y="0"/>
                </a:cubicBezTo>
                <a:cubicBezTo>
                  <a:pt x="32090" y="0"/>
                  <a:pt x="41761" y="9670"/>
                  <a:pt x="41761" y="21600"/>
                </a:cubicBezTo>
              </a:path>
              <a:path w="41761" h="21600" stroke="0" extrusionOk="0">
                <a:moveTo>
                  <a:pt x="-1" y="13847"/>
                </a:moveTo>
                <a:cubicBezTo>
                  <a:pt x="3207" y="5505"/>
                  <a:pt x="11222" y="-1"/>
                  <a:pt x="20161" y="0"/>
                </a:cubicBezTo>
                <a:cubicBezTo>
                  <a:pt x="32090" y="0"/>
                  <a:pt x="41761" y="9670"/>
                  <a:pt x="41761" y="21600"/>
                </a:cubicBezTo>
                <a:lnTo>
                  <a:pt x="20161" y="21600"/>
                </a:lnTo>
                <a:close/>
              </a:path>
            </a:pathLst>
          </a:custGeom>
          <a:noFill/>
          <a:ln w="38100" cap="sq">
            <a:solidFill>
              <a:schemeClr val="accent2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750" name="Rectangle 8"/>
          <p:cNvSpPr/>
          <p:nvPr/>
        </p:nvSpPr>
        <p:spPr>
          <a:xfrm>
            <a:off x="3678238" y="2205038"/>
            <a:ext cx="676275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MC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50825" y="260350"/>
            <a:ext cx="8015288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KESEIMBANGAN JANGKA PANJANG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771" name="Rectangle 10"/>
          <p:cNvSpPr/>
          <p:nvPr/>
        </p:nvSpPr>
        <p:spPr>
          <a:xfrm>
            <a:off x="395288" y="1628775"/>
            <a:ext cx="433387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P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32772" name="Rectangle 11"/>
          <p:cNvSpPr/>
          <p:nvPr/>
        </p:nvSpPr>
        <p:spPr>
          <a:xfrm>
            <a:off x="5291138" y="5229225"/>
            <a:ext cx="433387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Q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32773" name="Rectangle 13"/>
          <p:cNvSpPr/>
          <p:nvPr/>
        </p:nvSpPr>
        <p:spPr>
          <a:xfrm>
            <a:off x="3706813" y="2060575"/>
            <a:ext cx="433387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MC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32774" name="Rectangle 15"/>
          <p:cNvSpPr/>
          <p:nvPr/>
        </p:nvSpPr>
        <p:spPr>
          <a:xfrm>
            <a:off x="4284663" y="2492375"/>
            <a:ext cx="433387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AC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2700338" y="3789363"/>
            <a:ext cx="0" cy="14398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776" name="Rectangle 19"/>
          <p:cNvSpPr/>
          <p:nvPr/>
        </p:nvSpPr>
        <p:spPr>
          <a:xfrm>
            <a:off x="323850" y="3429000"/>
            <a:ext cx="433388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8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32777" name="Rectangle 20"/>
          <p:cNvSpPr/>
          <p:nvPr/>
        </p:nvSpPr>
        <p:spPr>
          <a:xfrm>
            <a:off x="2411413" y="5300663"/>
            <a:ext cx="433387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25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5364163" y="1557338"/>
            <a:ext cx="2952750" cy="15843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1995" algn="l"/>
              </a:tabLst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Laba = (P-AC)x Q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1995" algn="l"/>
              </a:tabLst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= (8-8)x 25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1995" algn="l"/>
              </a:tabLst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= 0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1116013" y="1628775"/>
            <a:ext cx="2089150" cy="576263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Laba Normal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2780" name="Group 18"/>
          <p:cNvGrpSpPr/>
          <p:nvPr/>
        </p:nvGrpSpPr>
        <p:grpSpPr>
          <a:xfrm>
            <a:off x="755650" y="1989138"/>
            <a:ext cx="5688013" cy="3240087"/>
            <a:chOff x="755650" y="1989139"/>
            <a:chExt cx="5688014" cy="3240087"/>
          </a:xfrm>
        </p:grpSpPr>
        <p:sp>
          <p:nvSpPr>
            <p:cNvPr id="60423" name="Line 7"/>
            <p:cNvSpPr>
              <a:spLocks noChangeShapeType="1"/>
            </p:cNvSpPr>
            <p:nvPr/>
          </p:nvSpPr>
          <p:spPr bwMode="auto">
            <a:xfrm>
              <a:off x="755650" y="1989139"/>
              <a:ext cx="0" cy="324008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0424" name="Line 8"/>
            <p:cNvSpPr>
              <a:spLocks noChangeShapeType="1"/>
            </p:cNvSpPr>
            <p:nvPr/>
          </p:nvSpPr>
          <p:spPr bwMode="auto">
            <a:xfrm>
              <a:off x="755650" y="5229226"/>
              <a:ext cx="4679951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0425" name="Line 9"/>
            <p:cNvSpPr>
              <a:spLocks noChangeShapeType="1"/>
            </p:cNvSpPr>
            <p:nvPr/>
          </p:nvSpPr>
          <p:spPr bwMode="auto">
            <a:xfrm>
              <a:off x="755650" y="3789364"/>
              <a:ext cx="3816351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0430" name="Freeform 14"/>
            <p:cNvSpPr/>
            <p:nvPr/>
          </p:nvSpPr>
          <p:spPr bwMode="auto">
            <a:xfrm>
              <a:off x="1042988" y="2420939"/>
              <a:ext cx="2592387" cy="2508250"/>
            </a:xfrm>
            <a:custGeom>
              <a:avLst/>
              <a:gdLst/>
              <a:ahLst/>
              <a:cxnLst>
                <a:cxn ang="0">
                  <a:pos x="0" y="1316"/>
                </a:cxn>
                <a:cxn ang="0">
                  <a:pos x="635" y="1361"/>
                </a:cxn>
                <a:cxn ang="0">
                  <a:pos x="1633" y="0"/>
                </a:cxn>
              </a:cxnLst>
              <a:rect l="0" t="0" r="r" b="b"/>
              <a:pathLst>
                <a:path w="1633" h="1580">
                  <a:moveTo>
                    <a:pt x="0" y="1316"/>
                  </a:moveTo>
                  <a:cubicBezTo>
                    <a:pt x="181" y="1448"/>
                    <a:pt x="363" y="1580"/>
                    <a:pt x="635" y="1361"/>
                  </a:cubicBezTo>
                  <a:cubicBezTo>
                    <a:pt x="907" y="1142"/>
                    <a:pt x="1467" y="242"/>
                    <a:pt x="1633" y="0"/>
                  </a:cubicBezTo>
                </a:path>
              </a:pathLst>
            </a:custGeom>
            <a:noFill/>
            <a:ln w="38100" cap="sq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0432" name="Arc 16"/>
            <p:cNvSpPr/>
            <p:nvPr/>
          </p:nvSpPr>
          <p:spPr bwMode="auto">
            <a:xfrm rot="10544695">
              <a:off x="1116013" y="2492376"/>
              <a:ext cx="3168651" cy="1295400"/>
            </a:xfrm>
            <a:custGeom>
              <a:avLst/>
              <a:gdLst>
                <a:gd name="G0" fmla="+- 20161 0 0"/>
                <a:gd name="G1" fmla="+- 21600 0 0"/>
                <a:gd name="G2" fmla="+- 21600 0 0"/>
                <a:gd name="T0" fmla="*/ 0 w 41761"/>
                <a:gd name="T1" fmla="*/ 13848 h 21600"/>
                <a:gd name="T2" fmla="*/ 41761 w 41761"/>
                <a:gd name="T3" fmla="*/ 21600 h 21600"/>
                <a:gd name="T4" fmla="*/ 20161 w 4176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761" h="21600" fill="none" extrusionOk="0">
                  <a:moveTo>
                    <a:pt x="-1" y="13847"/>
                  </a:moveTo>
                  <a:cubicBezTo>
                    <a:pt x="3207" y="5505"/>
                    <a:pt x="11222" y="-1"/>
                    <a:pt x="20161" y="0"/>
                  </a:cubicBezTo>
                  <a:cubicBezTo>
                    <a:pt x="32090" y="0"/>
                    <a:pt x="41761" y="9670"/>
                    <a:pt x="41761" y="21600"/>
                  </a:cubicBezTo>
                </a:path>
                <a:path w="41761" h="21600" stroke="0" extrusionOk="0">
                  <a:moveTo>
                    <a:pt x="-1" y="13847"/>
                  </a:moveTo>
                  <a:cubicBezTo>
                    <a:pt x="3207" y="5505"/>
                    <a:pt x="11222" y="-1"/>
                    <a:pt x="20161" y="0"/>
                  </a:cubicBezTo>
                  <a:cubicBezTo>
                    <a:pt x="32090" y="0"/>
                    <a:pt x="41761" y="9670"/>
                    <a:pt x="41761" y="21600"/>
                  </a:cubicBezTo>
                  <a:lnTo>
                    <a:pt x="20161" y="21600"/>
                  </a:lnTo>
                  <a:close/>
                </a:path>
              </a:pathLst>
            </a:custGeom>
            <a:noFill/>
            <a:ln w="38100" cap="sq">
              <a:solidFill>
                <a:srgbClr val="33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2787" name="Rectangle 25"/>
            <p:cNvSpPr/>
            <p:nvPr/>
          </p:nvSpPr>
          <p:spPr>
            <a:xfrm>
              <a:off x="4427539" y="3573464"/>
              <a:ext cx="2016125" cy="50323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ctr" anchorCtr="0"/>
            <a:lstStyle>
              <a:lvl1pPr marL="365125" indent="-255905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030" indent="-228600" algn="l" rtl="0" eaLnBrk="0" fontAlgn="base" hangingPunct="0">
                <a:spcBef>
                  <a:spcPts val="325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155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2400" b="1" dirty="0">
                  <a:latin typeface="Times New Roman" panose="02020603050405020304" pitchFamily="18" charset="0"/>
                </a:rPr>
                <a:t>D</a:t>
              </a:r>
              <a:r>
                <a:rPr lang="en-US" altLang="id-ID" sz="1800" b="1" dirty="0">
                  <a:latin typeface="Times New Roman" panose="02020603050405020304" pitchFamily="18" charset="0"/>
                </a:rPr>
                <a:t>1</a:t>
              </a:r>
              <a:r>
                <a:rPr lang="en-US" altLang="id-ID" sz="2400" b="1" dirty="0">
                  <a:latin typeface="Times New Roman" panose="02020603050405020304" pitchFamily="18" charset="0"/>
                </a:rPr>
                <a:t>=AR</a:t>
              </a:r>
              <a:r>
                <a:rPr lang="en-US" altLang="id-ID" sz="1800" b="1" dirty="0">
                  <a:latin typeface="Times New Roman" panose="02020603050405020304" pitchFamily="18" charset="0"/>
                </a:rPr>
                <a:t>1</a:t>
              </a:r>
              <a:r>
                <a:rPr lang="en-US" altLang="id-ID" sz="2400" b="1" dirty="0">
                  <a:latin typeface="Times New Roman" panose="02020603050405020304" pitchFamily="18" charset="0"/>
                </a:rPr>
                <a:t> =MR</a:t>
              </a:r>
              <a:r>
                <a:rPr lang="en-US" altLang="id-ID" sz="1800" b="1" dirty="0">
                  <a:latin typeface="Times New Roman" panose="02020603050405020304" pitchFamily="18" charset="0"/>
                </a:rPr>
                <a:t>1</a:t>
              </a:r>
              <a:endParaRPr lang="en-US" altLang="id-ID" sz="18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2781" name="Footer Placeholder 19"/>
          <p:cNvSpPr txBox="1"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noFill/>
          <a:ln>
            <a:noFill/>
          </a:ln>
        </p:spPr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000" b="1" dirty="0">
                <a:latin typeface="Times New Roman" panose="02020603050405020304" pitchFamily="18" charset="0"/>
              </a:rPr>
              <a:t>bahan mikro-pasar.endri sentosa 2012</a:t>
            </a:r>
            <a:endParaRPr lang="en-US" altLang="id-ID" sz="1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noFill/>
          <a:ln>
            <a:noFill/>
          </a:ln>
        </p:spPr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000" b="1" dirty="0">
                <a:latin typeface="Times New Roman" panose="02020603050405020304" pitchFamily="18" charset="0"/>
              </a:rPr>
              <a:t>bahan mikro-pasar.endri sentosa 2012</a:t>
            </a:r>
            <a:endParaRPr lang="en-US" altLang="id-ID" sz="1000" b="1" dirty="0"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KURVA PENAWARAN JK PENDEK</a:t>
            </a:r>
            <a:endParaRPr kumimoji="0" 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3796" name="Group 34"/>
          <p:cNvGrpSpPr/>
          <p:nvPr/>
        </p:nvGrpSpPr>
        <p:grpSpPr>
          <a:xfrm>
            <a:off x="755650" y="1214438"/>
            <a:ext cx="7132638" cy="4025900"/>
            <a:chOff x="755651" y="1214422"/>
            <a:chExt cx="7132633" cy="4025905"/>
          </a:xfrm>
        </p:grpSpPr>
        <p:grpSp>
          <p:nvGrpSpPr>
            <p:cNvPr id="33804" name="Group 13"/>
            <p:cNvGrpSpPr/>
            <p:nvPr/>
          </p:nvGrpSpPr>
          <p:grpSpPr>
            <a:xfrm>
              <a:off x="755651" y="1989139"/>
              <a:ext cx="3213709" cy="3240087"/>
              <a:chOff x="755651" y="1989139"/>
              <a:chExt cx="3213709" cy="3240087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755651" y="1989123"/>
                <a:ext cx="0" cy="3240091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 flipV="1">
                <a:off x="755651" y="5183177"/>
                <a:ext cx="3101973" cy="46037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14"/>
              <p:cNvSpPr/>
              <p:nvPr/>
            </p:nvSpPr>
            <p:spPr bwMode="auto">
              <a:xfrm>
                <a:off x="1285876" y="3071799"/>
                <a:ext cx="1928812" cy="1571627"/>
              </a:xfrm>
              <a:custGeom>
                <a:avLst/>
                <a:gdLst/>
                <a:ahLst/>
                <a:cxnLst>
                  <a:cxn ang="0">
                    <a:pos x="0" y="1316"/>
                  </a:cxn>
                  <a:cxn ang="0">
                    <a:pos x="635" y="1361"/>
                  </a:cxn>
                  <a:cxn ang="0">
                    <a:pos x="1633" y="0"/>
                  </a:cxn>
                </a:cxnLst>
                <a:rect l="0" t="0" r="r" b="b"/>
                <a:pathLst>
                  <a:path w="1633" h="1580">
                    <a:moveTo>
                      <a:pt x="0" y="1316"/>
                    </a:moveTo>
                    <a:cubicBezTo>
                      <a:pt x="181" y="1448"/>
                      <a:pt x="363" y="1580"/>
                      <a:pt x="635" y="1361"/>
                    </a:cubicBezTo>
                    <a:cubicBezTo>
                      <a:pt x="907" y="1142"/>
                      <a:pt x="1467" y="242"/>
                      <a:pt x="1633" y="0"/>
                    </a:cubicBezTo>
                  </a:path>
                </a:pathLst>
              </a:custGeom>
              <a:noFill/>
              <a:ln w="38100" cap="sq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" name="Arc 16"/>
              <p:cNvSpPr/>
              <p:nvPr/>
            </p:nvSpPr>
            <p:spPr bwMode="auto">
              <a:xfrm rot="10544695">
                <a:off x="1128714" y="2819386"/>
                <a:ext cx="2840035" cy="979489"/>
              </a:xfrm>
              <a:custGeom>
                <a:avLst/>
                <a:gdLst>
                  <a:gd name="G0" fmla="+- 20161 0 0"/>
                  <a:gd name="G1" fmla="+- 21600 0 0"/>
                  <a:gd name="G2" fmla="+- 21600 0 0"/>
                  <a:gd name="T0" fmla="*/ 0 w 41761"/>
                  <a:gd name="T1" fmla="*/ 13848 h 21600"/>
                  <a:gd name="T2" fmla="*/ 41761 w 41761"/>
                  <a:gd name="T3" fmla="*/ 21600 h 21600"/>
                  <a:gd name="T4" fmla="*/ 20161 w 4176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761" h="21600" fill="none" extrusionOk="0">
                    <a:moveTo>
                      <a:pt x="-1" y="13847"/>
                    </a:moveTo>
                    <a:cubicBezTo>
                      <a:pt x="3207" y="5505"/>
                      <a:pt x="11222" y="-1"/>
                      <a:pt x="20161" y="0"/>
                    </a:cubicBezTo>
                    <a:cubicBezTo>
                      <a:pt x="32090" y="0"/>
                      <a:pt x="41761" y="9670"/>
                      <a:pt x="41761" y="21600"/>
                    </a:cubicBezTo>
                  </a:path>
                  <a:path w="41761" h="21600" stroke="0" extrusionOk="0">
                    <a:moveTo>
                      <a:pt x="-1" y="13847"/>
                    </a:moveTo>
                    <a:cubicBezTo>
                      <a:pt x="3207" y="5505"/>
                      <a:pt x="11222" y="-1"/>
                      <a:pt x="20161" y="0"/>
                    </a:cubicBezTo>
                    <a:cubicBezTo>
                      <a:pt x="32090" y="0"/>
                      <a:pt x="41761" y="9670"/>
                      <a:pt x="41761" y="21600"/>
                    </a:cubicBezTo>
                    <a:lnTo>
                      <a:pt x="20161" y="21600"/>
                    </a:lnTo>
                    <a:close/>
                  </a:path>
                </a:pathLst>
              </a:custGeom>
              <a:noFill/>
              <a:ln w="38100" cap="sq">
                <a:solidFill>
                  <a:srgbClr val="3366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4786311" y="2000235"/>
              <a:ext cx="0" cy="324009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V="1">
              <a:off x="4786311" y="5194289"/>
              <a:ext cx="3101973" cy="4603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" name="Arc 21"/>
            <p:cNvSpPr/>
            <p:nvPr/>
          </p:nvSpPr>
          <p:spPr bwMode="auto">
            <a:xfrm rot="5400000">
              <a:off x="4071933" y="1285863"/>
              <a:ext cx="3286129" cy="3143248"/>
            </a:xfrm>
            <a:prstGeom prst="arc">
              <a:avLst>
                <a:gd name="adj1" fmla="val 15251095"/>
                <a:gd name="adj2" fmla="val 0"/>
              </a:avLst>
            </a:prstGeom>
            <a:noFill/>
            <a:ln w="381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785814" y="3784587"/>
              <a:ext cx="6286496" cy="1588"/>
            </a:xfrm>
            <a:prstGeom prst="line">
              <a:avLst/>
            </a:prstGeom>
            <a:ln>
              <a:prstDash val="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785814" y="4143363"/>
              <a:ext cx="5929308" cy="1588"/>
            </a:xfrm>
            <a:prstGeom prst="line">
              <a:avLst/>
            </a:prstGeom>
            <a:ln>
              <a:prstDash val="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797" name="Rectangle 11"/>
          <p:cNvSpPr/>
          <p:nvPr/>
        </p:nvSpPr>
        <p:spPr>
          <a:xfrm>
            <a:off x="3714750" y="5214938"/>
            <a:ext cx="433388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Q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33798" name="Rectangle 11"/>
          <p:cNvSpPr/>
          <p:nvPr/>
        </p:nvSpPr>
        <p:spPr>
          <a:xfrm>
            <a:off x="7929563" y="5214938"/>
            <a:ext cx="433387" cy="44767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Q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33799" name="Rectangle 10"/>
          <p:cNvSpPr/>
          <p:nvPr/>
        </p:nvSpPr>
        <p:spPr>
          <a:xfrm>
            <a:off x="395288" y="1628775"/>
            <a:ext cx="433387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P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33800" name="Rectangle 10"/>
          <p:cNvSpPr/>
          <p:nvPr/>
        </p:nvSpPr>
        <p:spPr>
          <a:xfrm>
            <a:off x="4286250" y="1857375"/>
            <a:ext cx="433388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P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33801" name="Rectangle 10"/>
          <p:cNvSpPr/>
          <p:nvPr/>
        </p:nvSpPr>
        <p:spPr>
          <a:xfrm>
            <a:off x="7000875" y="1928813"/>
            <a:ext cx="433388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s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33802" name="Rectangle 13"/>
          <p:cNvSpPr/>
          <p:nvPr/>
        </p:nvSpPr>
        <p:spPr>
          <a:xfrm>
            <a:off x="3071813" y="2500313"/>
            <a:ext cx="433387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MC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33803" name="Rectangle 15"/>
          <p:cNvSpPr/>
          <p:nvPr/>
        </p:nvSpPr>
        <p:spPr>
          <a:xfrm>
            <a:off x="3857625" y="2492375"/>
            <a:ext cx="357188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AC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3"/>
          <p:cNvSpPr>
            <a:spLocks noGrp="1"/>
          </p:cNvSpPr>
          <p:nvPr>
            <p:ph idx="1"/>
          </p:nvPr>
        </p:nvSpPr>
        <p:spPr>
          <a:xfrm>
            <a:off x="714375" y="1643063"/>
            <a:ext cx="7715250" cy="4483100"/>
          </a:xfrm>
          <a:ln/>
        </p:spPr>
        <p:txBody>
          <a:bodyPr vert="horz" wrap="square" lIns="91440" tIns="45720" rIns="91440" bIns="45720" anchor="t" anchorCtr="0"/>
          <a:p>
            <a:pPr marL="609600" indent="-609600" eaLnBrk="1" hangingPunct="1"/>
            <a:r>
              <a:rPr lang="en-US" altLang="id-ID" sz="2400" dirty="0">
                <a:latin typeface="Comic Sans MS" panose="030F0702030302020204" pitchFamily="66" charset="0"/>
              </a:rPr>
              <a:t>Merupakan bentuk pasar yang ideal</a:t>
            </a:r>
            <a:endParaRPr lang="en-US" altLang="id-ID" sz="2400" dirty="0">
              <a:latin typeface="Comic Sans MS" panose="030F0702030302020204" pitchFamily="66" charset="0"/>
            </a:endParaRPr>
          </a:p>
          <a:p>
            <a:pPr marL="609600" indent="-609600" eaLnBrk="1" hangingPunct="1"/>
            <a:r>
              <a:rPr lang="en-US" altLang="id-ID" sz="2400" dirty="0">
                <a:latin typeface="Comic Sans MS" panose="030F0702030302020204" pitchFamily="66" charset="0"/>
              </a:rPr>
              <a:t>Perusahaan berproduksi pada skala yang efisien dengan harga produk paling murah</a:t>
            </a:r>
            <a:endParaRPr lang="en-US" altLang="id-ID" sz="2400" dirty="0">
              <a:latin typeface="Comic Sans MS" panose="030F0702030302020204" pitchFamily="66" charset="0"/>
            </a:endParaRPr>
          </a:p>
          <a:p>
            <a:pPr marL="609600" indent="-609600" eaLnBrk="1" hangingPunct="1"/>
            <a:r>
              <a:rPr lang="en-US" altLang="id-ID" sz="2400" dirty="0">
                <a:latin typeface="Comic Sans MS" panose="030F0702030302020204" pitchFamily="66" charset="0"/>
              </a:rPr>
              <a:t>Output maksimum</a:t>
            </a:r>
            <a:endParaRPr lang="en-US" altLang="id-ID" sz="2400" dirty="0">
              <a:latin typeface="Comic Sans MS" panose="030F0702030302020204" pitchFamily="66" charset="0"/>
            </a:endParaRPr>
          </a:p>
          <a:p>
            <a:pPr marL="609600" indent="-609600" eaLnBrk="1" hangingPunct="1"/>
            <a:r>
              <a:rPr lang="en-US" altLang="id-ID" sz="2400" dirty="0">
                <a:latin typeface="Comic Sans MS" panose="030F0702030302020204" pitchFamily="66" charset="0"/>
              </a:rPr>
              <a:t>Memberikan kemakmuran yang maksimal karena:</a:t>
            </a:r>
            <a:endParaRPr lang="en-US" altLang="id-ID" sz="2400" dirty="0">
              <a:latin typeface="Comic Sans MS" panose="030F0702030302020204" pitchFamily="66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id-ID" sz="2400" dirty="0">
                <a:latin typeface="Comic Sans MS" panose="030F0702030302020204" pitchFamily="66" charset="0"/>
              </a:rPr>
              <a:t>Harga jual yang termurah</a:t>
            </a:r>
            <a:endParaRPr lang="en-US" altLang="id-ID" sz="2400" dirty="0">
              <a:latin typeface="Comic Sans MS" panose="030F0702030302020204" pitchFamily="66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id-ID" sz="2400" dirty="0">
                <a:latin typeface="Comic Sans MS" panose="030F0702030302020204" pitchFamily="66" charset="0"/>
              </a:rPr>
              <a:t>Jumlah output paling banyak sehingga ratio output per penduduk maksimal</a:t>
            </a:r>
            <a:endParaRPr lang="en-US" altLang="id-ID" sz="2400" dirty="0">
              <a:latin typeface="Comic Sans MS" panose="030F0702030302020204" pitchFamily="66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id-ID" sz="2400" dirty="0">
                <a:latin typeface="Comic Sans MS" panose="030F0702030302020204" pitchFamily="66" charset="0"/>
              </a:rPr>
              <a:t>Masyarakat merasa nyaman dan tidak takut ditipu karena informasi sempurna.</a:t>
            </a:r>
            <a:endParaRPr lang="en-US" altLang="id-ID" sz="2400" dirty="0">
              <a:latin typeface="Comic Sans MS" panose="030F0702030302020204" pitchFamily="66" charset="0"/>
            </a:endParaRPr>
          </a:p>
        </p:txBody>
      </p:sp>
      <p:sp>
        <p:nvSpPr>
          <p:cNvPr id="39939" name="Footer Placeholder 5"/>
          <p:cNvSpPr txBox="1"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noFill/>
          <a:ln>
            <a:noFill/>
          </a:ln>
        </p:spPr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000" b="1" dirty="0">
                <a:latin typeface="Times New Roman" panose="02020603050405020304" pitchFamily="18" charset="0"/>
              </a:rPr>
              <a:t>bahan mikro-pasar.endri sentosa 2012</a:t>
            </a:r>
            <a:endParaRPr lang="en-US" altLang="id-ID" sz="1000" b="1" dirty="0">
              <a:latin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5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KEKUATAN PASAR PERSAINGAN SEMPURNA</a:t>
            </a:r>
            <a:endParaRPr kumimoji="0" lang="en-US" sz="25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1643063"/>
            <a:ext cx="7500938" cy="4487863"/>
          </a:xfrm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/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Kelemahan dalam hal asumsi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Asumsi yang dipakai dalam pasar persaingan sempurna mustahil terwujud.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Kelemahan dalam pengembangan teknologi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Dalam jangka panjang perusahaan dapat laba normal sehingga apakah mungkin perusahaan dapat melakukan kegiatan riset.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Konflik efisiensi-keadilan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0963" name="Footer Placeholder 5"/>
          <p:cNvSpPr txBox="1"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noFill/>
          <a:ln>
            <a:noFill/>
          </a:ln>
        </p:spPr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000" b="1" dirty="0">
                <a:latin typeface="Times New Roman" panose="02020603050405020304" pitchFamily="18" charset="0"/>
              </a:rPr>
              <a:t>bahan mikro-pasar.endri sentosa 2012</a:t>
            </a:r>
            <a:endParaRPr lang="en-US" altLang="id-ID" sz="1000" b="1" dirty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630237"/>
          </a:xfrm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KELEMAHAN PASAR PERSAINGAN SEMPURNA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331788"/>
            <a:ext cx="8215313" cy="1296988"/>
          </a:xfrm>
        </p:spPr>
        <p:txBody>
          <a:bodyPr lIns="92075" tIns="46038" rIns="92075" bIns="46038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PASAR MONOPOLI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(Imperfect Competition Market)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1988" name="Group 2"/>
          <p:cNvGrpSpPr/>
          <p:nvPr/>
        </p:nvGrpSpPr>
        <p:grpSpPr>
          <a:xfrm>
            <a:off x="971550" y="1557338"/>
            <a:ext cx="7378700" cy="4864100"/>
            <a:chOff x="523182" y="1700808"/>
            <a:chExt cx="7378802" cy="4864944"/>
          </a:xfrm>
        </p:grpSpPr>
        <p:pic>
          <p:nvPicPr>
            <p:cNvPr id="41989" name="Picture 6" descr="Deretan Perusahaan Anak Cucu Pertamina di Luar Sektor Energi: Perumahan  hingga Bisnis Cuci Mobil - Tribunnewswiki.com Mobile"/>
            <p:cNvPicPr>
              <a:picLocks noChangeAspect="1"/>
            </p:cNvPicPr>
            <p:nvPr/>
          </p:nvPicPr>
          <p:blipFill>
            <a:blip r:embed="rId1"/>
            <a:srcRect l="20992" t="-3969" r="-9470" b="3969"/>
            <a:stretch>
              <a:fillRect/>
            </a:stretch>
          </p:blipFill>
          <p:spPr>
            <a:xfrm>
              <a:off x="523182" y="1700808"/>
              <a:ext cx="3971842" cy="25202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0" name="Picture 8" descr="PLN Susun Rencana Usaha Penyediaan Tenaga Listrik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3968" y="1815827"/>
              <a:ext cx="3618015" cy="241006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1" name="Picture 10" descr="Anak Usaha Indofood Akuisisi Danone Rp250 Miliar ~ CONSUMEDIA INDONES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182" y="4301259"/>
              <a:ext cx="3544762" cy="22644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2" name="Picture 12" descr="10 Perusahaan Makanan Terbesar Dunia, Tanpa Sadar Kita Ikut Membesarkan! -  Halaman 2 - TribunStyle.com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3970" y="4301259"/>
              <a:ext cx="3618014" cy="226449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44675"/>
            <a:ext cx="2670175" cy="3171825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altLang="id-ID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en-US" altLang="id-ID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CIRI-CIRI</a:t>
            </a:r>
            <a:br>
              <a:rPr kumimoji="0" lang="en-US" altLang="id-ID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endParaRPr kumimoji="0" lang="id-ID" sz="66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67175" y="549275"/>
            <a:ext cx="4967288" cy="59039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2075" tIns="46038" rIns="0" bIns="46038" numCol="1" anchor="t" anchorCtr="0" compatLnSpc="1"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 panose="05020102010507070707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8945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 panose="05020102010507070707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 panose="05020102010507070707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425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 panose="05020102010507070707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1. </a:t>
            </a:r>
            <a:r>
              <a:rPr kumimoji="0" lang="en-US" altLang="id-ID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Hanya</a:t>
            </a:r>
            <a:r>
              <a:rPr kumimoji="0" lang="en-US" alt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ada</a:t>
            </a:r>
            <a:r>
              <a:rPr kumimoji="0" lang="en-US" alt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satu</a:t>
            </a:r>
            <a:r>
              <a:rPr kumimoji="0" lang="en-US" alt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penjual</a:t>
            </a:r>
            <a:r>
              <a:rPr kumimoji="0" lang="en-US" alt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id-ID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2. </a:t>
            </a:r>
            <a:r>
              <a:rPr kumimoji="0" lang="en-US" altLang="id-ID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Harga</a:t>
            </a:r>
            <a:r>
              <a:rPr kumimoji="0" lang="en-US" alt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ditentukan</a:t>
            </a:r>
            <a:r>
              <a:rPr kumimoji="0" lang="en-US" alt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</a:t>
            </a:r>
            <a:r>
              <a:rPr kumimoji="0" lang="en-US" altLang="id-ID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Price Maker</a:t>
            </a:r>
            <a:r>
              <a:rPr kumimoji="0" lang="en-US" alt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-US" altLang="id-ID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3. </a:t>
            </a:r>
            <a:r>
              <a:rPr kumimoji="0" lang="en-US" altLang="id-ID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Produk</a:t>
            </a:r>
            <a:r>
              <a:rPr kumimoji="0" lang="en-US" alt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yang </a:t>
            </a:r>
            <a:r>
              <a:rPr kumimoji="0" lang="en-US" altLang="id-ID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dijual</a:t>
            </a:r>
            <a:r>
              <a:rPr kumimoji="0" lang="en-US" alt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tidak</a:t>
            </a:r>
            <a:r>
              <a:rPr kumimoji="0" lang="en-US" alt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ada</a:t>
            </a:r>
            <a:r>
              <a:rPr kumimoji="0" lang="en-US" alt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penggantinya</a:t>
            </a:r>
            <a:r>
              <a:rPr kumimoji="0" lang="en-US" alt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(no substitutes)</a:t>
            </a:r>
            <a:endParaRPr kumimoji="0" lang="en-US" altLang="id-ID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4.Hambatan </a:t>
            </a:r>
            <a:r>
              <a:rPr kumimoji="0" lang="en-US" altLang="id-ID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untuk</a:t>
            </a:r>
            <a:r>
              <a:rPr kumimoji="0" lang="en-US" alt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masuk</a:t>
            </a:r>
            <a:r>
              <a:rPr kumimoji="0" lang="en-US" alt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pasar</a:t>
            </a:r>
            <a:r>
              <a:rPr kumimoji="0" lang="en-US" alt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sangat</a:t>
            </a:r>
            <a:r>
              <a:rPr kumimoji="0" lang="en-US" alt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kuat</a:t>
            </a:r>
            <a:endParaRPr kumimoji="0" lang="en-US" altLang="id-ID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en-US" altLang="id-ID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82925" y="2565400"/>
            <a:ext cx="1079500" cy="1871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400" b="1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000125"/>
            <a:ext cx="3143250" cy="714375"/>
          </a:xfrm>
          <a:solidFill>
            <a:srgbClr val="FFC000"/>
          </a:solidFill>
        </p:spPr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Pengertian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Pasar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1500" y="2000250"/>
            <a:ext cx="8229600" cy="435768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</a:ln>
        </p:spPr>
        <p:txBody>
          <a:bodyPr/>
          <a:lstStyle/>
          <a:p>
            <a:pPr marL="365125" marR="0" indent="-282575"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Pasar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adalah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suatu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kondisi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di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mana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pembeli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penjual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melakukan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transaksi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barang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atau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jasa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sesuai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dengan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kesepakatan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(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tawar-menawar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).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Pasar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bisa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berbentuk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fisik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ataupun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non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fisik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(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maya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).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Bentuk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fisik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pasar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adalah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pasar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dalama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artian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konvensional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.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Pasar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non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fisik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adalah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pasar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bisa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diadakan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melalui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transaksi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via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berbasis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internet(</a:t>
            </a:r>
            <a:r>
              <a:rPr kumimoji="0" lang="en-US" sz="3200" b="0" i="1" kern="1200" cap="none" spc="0" normalizeH="0" baseline="0" noProof="0" dirty="0">
                <a:latin typeface="+mn-lt"/>
                <a:ea typeface="+mn-ea"/>
                <a:cs typeface="+mn-cs"/>
              </a:rPr>
              <a:t>E-business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kern="1200" cap="none" spc="0" normalizeH="0" baseline="0" noProof="0" dirty="0" err="1"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1" kern="1200" cap="none" spc="0" normalizeH="0" baseline="0" noProof="0" dirty="0">
                <a:latin typeface="+mn-lt"/>
                <a:ea typeface="+mn-ea"/>
                <a:cs typeface="+mn-cs"/>
              </a:rPr>
              <a:t>E-Commerce</a:t>
            </a:r>
            <a:r>
              <a:rPr kumimoji="0" lang="en-US" sz="3200" b="0" kern="1200" cap="none" spc="0" normalizeH="0" baseline="0" noProof="0" dirty="0">
                <a:latin typeface="+mn-lt"/>
                <a:ea typeface="+mn-ea"/>
                <a:cs typeface="+mn-cs"/>
              </a:rPr>
              <a:t>)</a:t>
            </a:r>
            <a:endParaRPr kumimoji="0" lang="en-US" sz="3200" b="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3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0" end="3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836613"/>
            <a:ext cx="7199313" cy="719138"/>
          </a:xfrm>
          <a:solidFill>
            <a:schemeClr val="accent2">
              <a:lumMod val="40000"/>
              <a:lumOff val="60000"/>
            </a:schemeClr>
          </a:solidFill>
        </p:spPr>
        <p:txBody>
          <a:bodyPr lIns="92075" tIns="46038" rIns="92075" bIns="46038" anchor="b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PENYEBAB TERJADINYA MONOPOLI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492375"/>
            <a:ext cx="8518525" cy="3455988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92075" tIns="46038" rIns="92075" bIns="46038" numCol="1" anchor="t" anchorCtr="0" compatLnSpc="1"/>
          <a:lstStyle/>
          <a:p>
            <a:pPr marL="365125" marR="0" lvl="0" indent="-282575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Adanya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penguasaan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suatu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sumber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daya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inti</a:t>
            </a:r>
            <a:endParaRPr kumimoji="0" lang="en-US" altLang="id-ID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Adanya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penguasaan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teknik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produksi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tertentu</a:t>
            </a:r>
            <a:endParaRPr kumimoji="0" lang="en-US" altLang="id-ID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Adanya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penguasaan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hak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patent 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untuk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produk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tertentu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merupakan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unsur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yuridis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-US" altLang="id-ID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Pemberian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Pemerintah</a:t>
            </a:r>
            <a:endParaRPr kumimoji="0" lang="en-US" altLang="id-ID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Biaya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produksi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lebih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efisien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dibanding</a:t>
            </a:r>
            <a:endParaRPr kumimoji="0" lang="en-US" altLang="id-ID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produsen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yang 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lainnya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monopoli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alamiah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-US" altLang="id-ID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en-US" altLang="id-ID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en-US" alt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173413" y="1644650"/>
            <a:ext cx="3097213" cy="79216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400" b="1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Footer Placeholder 10"/>
          <p:cNvSpPr txBox="1"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noFill/>
          <a:ln>
            <a:noFill/>
          </a:ln>
        </p:spPr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000" b="1" dirty="0">
                <a:latin typeface="Times New Roman" panose="02020603050405020304" pitchFamily="18" charset="0"/>
              </a:rPr>
              <a:t>bahan mikro-pasar.endri sentosa 2012</a:t>
            </a:r>
            <a:endParaRPr lang="en-US" altLang="id-ID" sz="1000" b="1" dirty="0">
              <a:latin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337550" cy="914400"/>
          </a:xfrm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KURVA PERMINTAAN MONOPOLI</a:t>
            </a:r>
            <a:endParaRPr kumimoji="0" lang="en-US" sz="3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1042988" y="1989138"/>
            <a:ext cx="0" cy="32400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1042988" y="5229225"/>
            <a:ext cx="467995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 rot="2629191">
            <a:off x="547688" y="3589338"/>
            <a:ext cx="4391025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63" name="Rectangle 7"/>
          <p:cNvSpPr/>
          <p:nvPr/>
        </p:nvSpPr>
        <p:spPr>
          <a:xfrm>
            <a:off x="682625" y="1628775"/>
            <a:ext cx="433388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P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45064" name="Rectangle 8"/>
          <p:cNvSpPr/>
          <p:nvPr/>
        </p:nvSpPr>
        <p:spPr>
          <a:xfrm>
            <a:off x="5578475" y="5229225"/>
            <a:ext cx="433388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Q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45065" name="Rectangle 9"/>
          <p:cNvSpPr/>
          <p:nvPr/>
        </p:nvSpPr>
        <p:spPr>
          <a:xfrm>
            <a:off x="4210050" y="4652963"/>
            <a:ext cx="433388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D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79388" y="260350"/>
            <a:ext cx="8015288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TABEL PENERIMAAN</a:t>
            </a:r>
            <a:endParaRPr kumimoji="0" lang="en-US" sz="4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9683" name="Group 51"/>
          <p:cNvGraphicFramePr>
            <a:graphicFrameLocks noGrp="1"/>
          </p:cNvGraphicFramePr>
          <p:nvPr/>
        </p:nvGraphicFramePr>
        <p:xfrm>
          <a:off x="593725" y="1685925"/>
          <a:ext cx="7924800" cy="4365625"/>
        </p:xfrm>
        <a:graphic>
          <a:graphicData uri="http://schemas.openxmlformats.org/drawingml/2006/table">
            <a:tbl>
              <a:tblPr/>
              <a:tblGrid>
                <a:gridCol w="1601788"/>
                <a:gridCol w="1568451"/>
                <a:gridCol w="1584325"/>
                <a:gridCol w="1585912"/>
                <a:gridCol w="1584325"/>
              </a:tblGrid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27" name="Footer Placeholder 48"/>
          <p:cNvSpPr txBox="1"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noFill/>
          <a:ln>
            <a:noFill/>
          </a:ln>
        </p:spPr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000" b="1" dirty="0">
                <a:latin typeface="Times New Roman" panose="02020603050405020304" pitchFamily="18" charset="0"/>
              </a:rPr>
              <a:t>bahan mikro-pasar.endri sentosa 2012</a:t>
            </a:r>
            <a:endParaRPr lang="en-US" altLang="id-ID" sz="1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7106" name="Group 11"/>
          <p:cNvGrpSpPr/>
          <p:nvPr/>
        </p:nvGrpSpPr>
        <p:grpSpPr>
          <a:xfrm>
            <a:off x="330200" y="1628775"/>
            <a:ext cx="5681663" cy="4105275"/>
            <a:chOff x="330200" y="1628775"/>
            <a:chExt cx="5681663" cy="4105275"/>
          </a:xfrm>
        </p:grpSpPr>
        <p:sp>
          <p:nvSpPr>
            <p:cNvPr id="70660" name="Line 4"/>
            <p:cNvSpPr>
              <a:spLocks noChangeShapeType="1"/>
            </p:cNvSpPr>
            <p:nvPr/>
          </p:nvSpPr>
          <p:spPr bwMode="auto">
            <a:xfrm>
              <a:off x="1042988" y="1989138"/>
              <a:ext cx="0" cy="324008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0661" name="Line 5"/>
            <p:cNvSpPr>
              <a:spLocks noChangeShapeType="1"/>
            </p:cNvSpPr>
            <p:nvPr/>
          </p:nvSpPr>
          <p:spPr bwMode="auto">
            <a:xfrm>
              <a:off x="1042988" y="5229225"/>
              <a:ext cx="467995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0662" name="Line 6"/>
            <p:cNvSpPr>
              <a:spLocks noChangeShapeType="1"/>
            </p:cNvSpPr>
            <p:nvPr/>
          </p:nvSpPr>
          <p:spPr bwMode="auto">
            <a:xfrm rot="2629191">
              <a:off x="547688" y="3589338"/>
              <a:ext cx="4391025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7112" name="Rectangle 7"/>
            <p:cNvSpPr/>
            <p:nvPr/>
          </p:nvSpPr>
          <p:spPr>
            <a:xfrm>
              <a:off x="682625" y="1628775"/>
              <a:ext cx="433388" cy="50482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ctr" anchorCtr="0"/>
            <a:lstStyle>
              <a:lvl1pPr marL="365125" indent="-255905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030" indent="-228600" algn="l" rtl="0" eaLnBrk="0" fontAlgn="base" hangingPunct="0">
                <a:spcBef>
                  <a:spcPts val="325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155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2400" b="1" dirty="0">
                  <a:latin typeface="Times New Roman" panose="02020603050405020304" pitchFamily="18" charset="0"/>
                </a:rPr>
                <a:t>P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7113" name="Rectangle 8"/>
            <p:cNvSpPr/>
            <p:nvPr/>
          </p:nvSpPr>
          <p:spPr>
            <a:xfrm>
              <a:off x="5578475" y="5229225"/>
              <a:ext cx="433388" cy="50482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ctr" anchorCtr="0"/>
            <a:lstStyle>
              <a:lvl1pPr marL="365125" indent="-255905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030" indent="-228600" algn="l" rtl="0" eaLnBrk="0" fontAlgn="base" hangingPunct="0">
                <a:spcBef>
                  <a:spcPts val="325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155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2400" b="1" dirty="0">
                  <a:latin typeface="Times New Roman" panose="02020603050405020304" pitchFamily="18" charset="0"/>
                </a:rPr>
                <a:t>Q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7114" name="Rectangle 9"/>
            <p:cNvSpPr/>
            <p:nvPr/>
          </p:nvSpPr>
          <p:spPr>
            <a:xfrm>
              <a:off x="4283075" y="4652963"/>
              <a:ext cx="793750" cy="50482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ctr" anchorCtr="0"/>
            <a:lstStyle>
              <a:lvl1pPr marL="365125" indent="-255905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030" indent="-228600" algn="l" rtl="0" eaLnBrk="0" fontAlgn="base" hangingPunct="0">
                <a:spcBef>
                  <a:spcPts val="325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155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2400" b="1" dirty="0">
                  <a:latin typeface="Times New Roman" panose="02020603050405020304" pitchFamily="18" charset="0"/>
                </a:rPr>
                <a:t>D=AR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0666" name="Line 10"/>
            <p:cNvSpPr>
              <a:spLocks noChangeShapeType="1"/>
            </p:cNvSpPr>
            <p:nvPr/>
          </p:nvSpPr>
          <p:spPr bwMode="auto">
            <a:xfrm rot="2629191">
              <a:off x="330200" y="3082925"/>
              <a:ext cx="3384550" cy="1008063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7116" name="Rectangle 11"/>
            <p:cNvSpPr/>
            <p:nvPr/>
          </p:nvSpPr>
          <p:spPr>
            <a:xfrm>
              <a:off x="2916238" y="4581525"/>
              <a:ext cx="433387" cy="50482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ctr" anchorCtr="0"/>
            <a:lstStyle>
              <a:lvl1pPr marL="365125" indent="-255905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030" indent="-228600" algn="l" rtl="0" eaLnBrk="0" fontAlgn="base" hangingPunct="0">
                <a:spcBef>
                  <a:spcPts val="325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155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2400" b="1" dirty="0">
                  <a:latin typeface="Times New Roman" panose="02020603050405020304" pitchFamily="18" charset="0"/>
                </a:rPr>
                <a:t>MR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47107" name="Footer Placeholder 12"/>
          <p:cNvSpPr txBox="1"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noFill/>
          <a:ln>
            <a:noFill/>
          </a:ln>
        </p:spPr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000" b="1" dirty="0">
                <a:latin typeface="Times New Roman" panose="02020603050405020304" pitchFamily="18" charset="0"/>
              </a:rPr>
              <a:t>bahan mikro-pasar.endri sentosa 2012</a:t>
            </a:r>
            <a:endParaRPr lang="en-US" altLang="id-ID" sz="1000" b="1" dirty="0">
              <a:latin typeface="Times New Roman" panose="02020603050405020304" pitchFamily="18" charset="0"/>
            </a:endParaRPr>
          </a:p>
        </p:txBody>
      </p:sp>
      <p:sp>
        <p:nvSpPr>
          <p:cNvPr id="2" name="Rectangle 1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337550" cy="914400"/>
          </a:xfrm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KURVA PENERIMAAN MONOPOLI</a:t>
            </a:r>
            <a:endParaRPr kumimoji="0" lang="en-US" sz="3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Footer Placeholder 26"/>
          <p:cNvSpPr txBox="1"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noFill/>
          <a:ln>
            <a:noFill/>
          </a:ln>
        </p:spPr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000" b="1" dirty="0">
                <a:latin typeface="Times New Roman" panose="02020603050405020304" pitchFamily="18" charset="0"/>
              </a:rPr>
              <a:t>bahan mikro-pasar.endri sentosa 2012</a:t>
            </a:r>
            <a:endParaRPr lang="en-US" altLang="id-ID" sz="1000" b="1" dirty="0">
              <a:latin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337550" cy="914400"/>
          </a:xfrm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PROFIT  MONOPOLI</a:t>
            </a: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8132" name="Group 3"/>
          <p:cNvGrpSpPr/>
          <p:nvPr/>
        </p:nvGrpSpPr>
        <p:grpSpPr>
          <a:xfrm>
            <a:off x="714375" y="1771650"/>
            <a:ext cx="7913688" cy="4105275"/>
            <a:chOff x="619125" y="1628775"/>
            <a:chExt cx="7913688" cy="4105275"/>
          </a:xfrm>
        </p:grpSpPr>
        <p:sp>
          <p:nvSpPr>
            <p:cNvPr id="71702" name="Line 22"/>
            <p:cNvSpPr>
              <a:spLocks noChangeShapeType="1"/>
            </p:cNvSpPr>
            <p:nvPr/>
          </p:nvSpPr>
          <p:spPr bwMode="auto">
            <a:xfrm flipH="1">
              <a:off x="1338263" y="3573463"/>
              <a:ext cx="1223962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48134" name="Group 2"/>
            <p:cNvGrpSpPr/>
            <p:nvPr/>
          </p:nvGrpSpPr>
          <p:grpSpPr>
            <a:xfrm>
              <a:off x="619125" y="1628775"/>
              <a:ext cx="7913688" cy="4105275"/>
              <a:chOff x="619125" y="1628775"/>
              <a:chExt cx="7913688" cy="4105275"/>
            </a:xfrm>
          </p:grpSpPr>
          <p:sp>
            <p:nvSpPr>
              <p:cNvPr id="71704" name="Rectangle 24"/>
              <p:cNvSpPr>
                <a:spLocks noChangeArrowheads="1"/>
              </p:cNvSpPr>
              <p:nvPr/>
            </p:nvSpPr>
            <p:spPr bwMode="auto">
              <a:xfrm>
                <a:off x="1914525" y="1916113"/>
                <a:ext cx="1223963" cy="576262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Laba</a:t>
                </a: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03" name="Rectangle 23"/>
              <p:cNvSpPr>
                <a:spLocks noChangeArrowheads="1"/>
              </p:cNvSpPr>
              <p:nvPr/>
            </p:nvSpPr>
            <p:spPr bwMode="auto">
              <a:xfrm>
                <a:off x="1338263" y="3141663"/>
                <a:ext cx="1223962" cy="431800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685" name="Line 5"/>
              <p:cNvSpPr>
                <a:spLocks noChangeShapeType="1"/>
              </p:cNvSpPr>
              <p:nvPr/>
            </p:nvSpPr>
            <p:spPr bwMode="auto">
              <a:xfrm>
                <a:off x="1331913" y="1989138"/>
                <a:ext cx="1587" cy="3240087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686" name="Line 6"/>
              <p:cNvSpPr>
                <a:spLocks noChangeShapeType="1"/>
              </p:cNvSpPr>
              <p:nvPr/>
            </p:nvSpPr>
            <p:spPr bwMode="auto">
              <a:xfrm>
                <a:off x="1331913" y="5229225"/>
                <a:ext cx="4679950" cy="158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687" name="Line 7"/>
              <p:cNvSpPr>
                <a:spLocks noChangeShapeType="1"/>
              </p:cNvSpPr>
              <p:nvPr/>
            </p:nvSpPr>
            <p:spPr bwMode="auto">
              <a:xfrm rot="2629191">
                <a:off x="836613" y="3589338"/>
                <a:ext cx="4391025" cy="1587"/>
              </a:xfrm>
              <a:prstGeom prst="line">
                <a:avLst/>
              </a:prstGeom>
              <a:noFill/>
              <a:ln w="381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140" name="Rectangle 8"/>
              <p:cNvSpPr/>
              <p:nvPr/>
            </p:nvSpPr>
            <p:spPr>
              <a:xfrm>
                <a:off x="971550" y="1628775"/>
                <a:ext cx="433388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P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141" name="Rectangle 9"/>
              <p:cNvSpPr/>
              <p:nvPr/>
            </p:nvSpPr>
            <p:spPr>
              <a:xfrm>
                <a:off x="5867400" y="5229225"/>
                <a:ext cx="433388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Q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142" name="Rectangle 10"/>
              <p:cNvSpPr/>
              <p:nvPr/>
            </p:nvSpPr>
            <p:spPr>
              <a:xfrm>
                <a:off x="4572000" y="4652963"/>
                <a:ext cx="793750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D=AR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691" name="Line 11"/>
              <p:cNvSpPr>
                <a:spLocks noChangeShapeType="1"/>
              </p:cNvSpPr>
              <p:nvPr/>
            </p:nvSpPr>
            <p:spPr bwMode="auto">
              <a:xfrm rot="2629191">
                <a:off x="619125" y="3082925"/>
                <a:ext cx="3384550" cy="1008063"/>
              </a:xfrm>
              <a:prstGeom prst="line">
                <a:avLst/>
              </a:prstGeom>
              <a:noFill/>
              <a:ln w="381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144" name="Rectangle 12"/>
              <p:cNvSpPr/>
              <p:nvPr/>
            </p:nvSpPr>
            <p:spPr>
              <a:xfrm>
                <a:off x="3205163" y="4581525"/>
                <a:ext cx="433387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MR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693" name="Freeform 13"/>
              <p:cNvSpPr/>
              <p:nvPr/>
            </p:nvSpPr>
            <p:spPr bwMode="auto">
              <a:xfrm>
                <a:off x="1338263" y="2205038"/>
                <a:ext cx="2592387" cy="2508250"/>
              </a:xfrm>
              <a:custGeom>
                <a:avLst/>
                <a:gdLst/>
                <a:ahLst/>
                <a:cxnLst>
                  <a:cxn ang="0">
                    <a:pos x="0" y="1316"/>
                  </a:cxn>
                  <a:cxn ang="0">
                    <a:pos x="635" y="1361"/>
                  </a:cxn>
                  <a:cxn ang="0">
                    <a:pos x="1633" y="0"/>
                  </a:cxn>
                </a:cxnLst>
                <a:rect l="0" t="0" r="r" b="b"/>
                <a:pathLst>
                  <a:path w="1633" h="1580">
                    <a:moveTo>
                      <a:pt x="0" y="1316"/>
                    </a:moveTo>
                    <a:cubicBezTo>
                      <a:pt x="181" y="1448"/>
                      <a:pt x="363" y="1580"/>
                      <a:pt x="635" y="1361"/>
                    </a:cubicBezTo>
                    <a:cubicBezTo>
                      <a:pt x="907" y="1142"/>
                      <a:pt x="1467" y="242"/>
                      <a:pt x="1633" y="0"/>
                    </a:cubicBezTo>
                  </a:path>
                </a:pathLst>
              </a:custGeom>
              <a:noFill/>
              <a:ln w="38100" cap="sq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694" name="Arc 14"/>
              <p:cNvSpPr/>
              <p:nvPr/>
            </p:nvSpPr>
            <p:spPr bwMode="auto">
              <a:xfrm rot="10544695">
                <a:off x="1411288" y="2349500"/>
                <a:ext cx="3168650" cy="1295400"/>
              </a:xfrm>
              <a:custGeom>
                <a:avLst/>
                <a:gdLst>
                  <a:gd name="G0" fmla="+- 20161 0 0"/>
                  <a:gd name="G1" fmla="+- 21600 0 0"/>
                  <a:gd name="G2" fmla="+- 21600 0 0"/>
                  <a:gd name="T0" fmla="*/ 0 w 41761"/>
                  <a:gd name="T1" fmla="*/ 13848 h 21600"/>
                  <a:gd name="T2" fmla="*/ 41761 w 41761"/>
                  <a:gd name="T3" fmla="*/ 21600 h 21600"/>
                  <a:gd name="T4" fmla="*/ 20161 w 4176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761" h="21600" fill="none" extrusionOk="0">
                    <a:moveTo>
                      <a:pt x="-1" y="13847"/>
                    </a:moveTo>
                    <a:cubicBezTo>
                      <a:pt x="3207" y="5505"/>
                      <a:pt x="11222" y="-1"/>
                      <a:pt x="20161" y="0"/>
                    </a:cubicBezTo>
                    <a:cubicBezTo>
                      <a:pt x="32090" y="0"/>
                      <a:pt x="41761" y="9670"/>
                      <a:pt x="41761" y="21600"/>
                    </a:cubicBezTo>
                  </a:path>
                  <a:path w="41761" h="21600" stroke="0" extrusionOk="0">
                    <a:moveTo>
                      <a:pt x="-1" y="13847"/>
                    </a:moveTo>
                    <a:cubicBezTo>
                      <a:pt x="3207" y="5505"/>
                      <a:pt x="11222" y="-1"/>
                      <a:pt x="20161" y="0"/>
                    </a:cubicBezTo>
                    <a:cubicBezTo>
                      <a:pt x="32090" y="0"/>
                      <a:pt x="41761" y="9670"/>
                      <a:pt x="41761" y="21600"/>
                    </a:cubicBezTo>
                    <a:lnTo>
                      <a:pt x="20161" y="21600"/>
                    </a:lnTo>
                    <a:close/>
                  </a:path>
                </a:pathLst>
              </a:custGeom>
              <a:noFill/>
              <a:ln w="38100" cap="sq">
                <a:solidFill>
                  <a:srgbClr val="3366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147" name="Rectangle 16"/>
              <p:cNvSpPr/>
              <p:nvPr/>
            </p:nvSpPr>
            <p:spPr>
              <a:xfrm>
                <a:off x="4003675" y="1844675"/>
                <a:ext cx="433388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MC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148" name="Rectangle 17"/>
              <p:cNvSpPr/>
              <p:nvPr/>
            </p:nvSpPr>
            <p:spPr>
              <a:xfrm>
                <a:off x="4578350" y="2420938"/>
                <a:ext cx="433388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AC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698" name="Line 18"/>
              <p:cNvSpPr>
                <a:spLocks noChangeShapeType="1"/>
              </p:cNvSpPr>
              <p:nvPr/>
            </p:nvSpPr>
            <p:spPr bwMode="auto">
              <a:xfrm flipV="1">
                <a:off x="2562225" y="3141663"/>
                <a:ext cx="1588" cy="20161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05" name="Line 25"/>
              <p:cNvSpPr>
                <a:spLocks noChangeShapeType="1"/>
              </p:cNvSpPr>
              <p:nvPr/>
            </p:nvSpPr>
            <p:spPr bwMode="auto">
              <a:xfrm flipH="1">
                <a:off x="1627188" y="2492375"/>
                <a:ext cx="576262" cy="86360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lg" len="lg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151" name="Rectangle 26"/>
              <p:cNvSpPr/>
              <p:nvPr/>
            </p:nvSpPr>
            <p:spPr>
              <a:xfrm>
                <a:off x="900113" y="2781300"/>
                <a:ext cx="433387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10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152" name="Rectangle 27"/>
              <p:cNvSpPr/>
              <p:nvPr/>
            </p:nvSpPr>
            <p:spPr>
              <a:xfrm>
                <a:off x="900113" y="3284538"/>
                <a:ext cx="433387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8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153" name="Rectangle 28"/>
              <p:cNvSpPr/>
              <p:nvPr/>
            </p:nvSpPr>
            <p:spPr>
              <a:xfrm>
                <a:off x="2339975" y="5229225"/>
                <a:ext cx="433388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20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709" name="Rectangle 29"/>
              <p:cNvSpPr>
                <a:spLocks noChangeArrowheads="1"/>
              </p:cNvSpPr>
              <p:nvPr/>
            </p:nvSpPr>
            <p:spPr bwMode="auto">
              <a:xfrm>
                <a:off x="5508625" y="1916113"/>
                <a:ext cx="3024188" cy="172878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810895" algn="l"/>
                  </a:tabLst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Laba  = (P-AC)x Q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810895" algn="l"/>
                  </a:tabLst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	= (10-8)x 20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810895" algn="l"/>
                  </a:tabLst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	= 40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noFill/>
          <a:ln>
            <a:noFill/>
          </a:ln>
        </p:spPr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000" b="1" dirty="0">
                <a:latin typeface="Times New Roman" panose="02020603050405020304" pitchFamily="18" charset="0"/>
              </a:rPr>
              <a:t>bahan mikro-pasar.endri sentosa 2012</a:t>
            </a:r>
            <a:endParaRPr lang="en-US" altLang="id-ID" sz="1000" b="1" dirty="0">
              <a:latin typeface="Times New Roman" panose="02020603050405020304" pitchFamily="18" charset="0"/>
            </a:endParaRPr>
          </a:p>
        </p:txBody>
      </p:sp>
      <p:grpSp>
        <p:nvGrpSpPr>
          <p:cNvPr id="49155" name="Group 4"/>
          <p:cNvGrpSpPr/>
          <p:nvPr/>
        </p:nvGrpSpPr>
        <p:grpSpPr>
          <a:xfrm>
            <a:off x="574675" y="1519238"/>
            <a:ext cx="7913688" cy="4321175"/>
            <a:chOff x="619125" y="1412876"/>
            <a:chExt cx="7913688" cy="4321174"/>
          </a:xfrm>
        </p:grpSpPr>
        <p:sp>
          <p:nvSpPr>
            <p:cNvPr id="6" name="Line 22"/>
            <p:cNvSpPr>
              <a:spLocks noChangeShapeType="1"/>
            </p:cNvSpPr>
            <p:nvPr/>
          </p:nvSpPr>
          <p:spPr bwMode="auto">
            <a:xfrm flipH="1">
              <a:off x="1331913" y="3141663"/>
              <a:ext cx="1223962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49158" name="Group 6"/>
            <p:cNvGrpSpPr/>
            <p:nvPr/>
          </p:nvGrpSpPr>
          <p:grpSpPr>
            <a:xfrm>
              <a:off x="619125" y="1412876"/>
              <a:ext cx="7913688" cy="4321174"/>
              <a:chOff x="619125" y="1412876"/>
              <a:chExt cx="7913688" cy="4321174"/>
            </a:xfrm>
          </p:grpSpPr>
          <p:sp>
            <p:nvSpPr>
              <p:cNvPr id="8" name="Rectangle 24"/>
              <p:cNvSpPr>
                <a:spLocks noChangeArrowheads="1"/>
              </p:cNvSpPr>
              <p:nvPr/>
            </p:nvSpPr>
            <p:spPr bwMode="auto">
              <a:xfrm>
                <a:off x="2419350" y="1412876"/>
                <a:ext cx="1223963" cy="576262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Rugi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" name="Rectangle 23"/>
              <p:cNvSpPr>
                <a:spLocks noChangeArrowheads="1"/>
              </p:cNvSpPr>
              <p:nvPr/>
            </p:nvSpPr>
            <p:spPr bwMode="auto">
              <a:xfrm>
                <a:off x="1339850" y="2673351"/>
                <a:ext cx="1223963" cy="431800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" name="Line 5"/>
              <p:cNvSpPr>
                <a:spLocks noChangeShapeType="1"/>
              </p:cNvSpPr>
              <p:nvPr/>
            </p:nvSpPr>
            <p:spPr bwMode="auto">
              <a:xfrm>
                <a:off x="1331913" y="1989138"/>
                <a:ext cx="1587" cy="3240087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1331913" y="5229225"/>
                <a:ext cx="4679950" cy="1587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rot="2629191">
                <a:off x="836613" y="3589337"/>
                <a:ext cx="4391025" cy="1588"/>
              </a:xfrm>
              <a:prstGeom prst="line">
                <a:avLst/>
              </a:prstGeom>
              <a:noFill/>
              <a:ln w="381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164" name="Rectangle 8"/>
              <p:cNvSpPr/>
              <p:nvPr/>
            </p:nvSpPr>
            <p:spPr>
              <a:xfrm>
                <a:off x="971550" y="1628775"/>
                <a:ext cx="433388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P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165" name="Rectangle 9"/>
              <p:cNvSpPr/>
              <p:nvPr/>
            </p:nvSpPr>
            <p:spPr>
              <a:xfrm>
                <a:off x="5867400" y="5229225"/>
                <a:ext cx="433388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Q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166" name="Rectangle 10"/>
              <p:cNvSpPr/>
              <p:nvPr/>
            </p:nvSpPr>
            <p:spPr>
              <a:xfrm>
                <a:off x="4572000" y="4652963"/>
                <a:ext cx="793750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D=AR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 rot="2629191">
                <a:off x="619125" y="3082926"/>
                <a:ext cx="3384550" cy="1008062"/>
              </a:xfrm>
              <a:prstGeom prst="line">
                <a:avLst/>
              </a:prstGeom>
              <a:noFill/>
              <a:ln w="381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168" name="Rectangle 12"/>
              <p:cNvSpPr/>
              <p:nvPr/>
            </p:nvSpPr>
            <p:spPr>
              <a:xfrm>
                <a:off x="3205163" y="4581525"/>
                <a:ext cx="433387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MR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" name="Freeform 13"/>
              <p:cNvSpPr/>
              <p:nvPr/>
            </p:nvSpPr>
            <p:spPr bwMode="auto">
              <a:xfrm>
                <a:off x="1338263" y="2205038"/>
                <a:ext cx="2592387" cy="2508249"/>
              </a:xfrm>
              <a:custGeom>
                <a:avLst/>
                <a:gdLst/>
                <a:ahLst/>
                <a:cxnLst>
                  <a:cxn ang="0">
                    <a:pos x="0" y="1316"/>
                  </a:cxn>
                  <a:cxn ang="0">
                    <a:pos x="635" y="1361"/>
                  </a:cxn>
                  <a:cxn ang="0">
                    <a:pos x="1633" y="0"/>
                  </a:cxn>
                </a:cxnLst>
                <a:rect l="0" t="0" r="r" b="b"/>
                <a:pathLst>
                  <a:path w="1633" h="1580">
                    <a:moveTo>
                      <a:pt x="0" y="1316"/>
                    </a:moveTo>
                    <a:cubicBezTo>
                      <a:pt x="181" y="1448"/>
                      <a:pt x="363" y="1580"/>
                      <a:pt x="635" y="1361"/>
                    </a:cubicBezTo>
                    <a:cubicBezTo>
                      <a:pt x="907" y="1142"/>
                      <a:pt x="1467" y="242"/>
                      <a:pt x="1633" y="0"/>
                    </a:cubicBezTo>
                  </a:path>
                </a:pathLst>
              </a:custGeom>
              <a:noFill/>
              <a:ln w="38100" cap="sq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" name="Arc 14"/>
              <p:cNvSpPr/>
              <p:nvPr/>
            </p:nvSpPr>
            <p:spPr bwMode="auto">
              <a:xfrm rot="10544695">
                <a:off x="1873250" y="1585913"/>
                <a:ext cx="3168650" cy="1295400"/>
              </a:xfrm>
              <a:custGeom>
                <a:avLst/>
                <a:gdLst>
                  <a:gd name="G0" fmla="+- 20161 0 0"/>
                  <a:gd name="G1" fmla="+- 21600 0 0"/>
                  <a:gd name="G2" fmla="+- 21600 0 0"/>
                  <a:gd name="T0" fmla="*/ 0 w 41761"/>
                  <a:gd name="T1" fmla="*/ 13848 h 21600"/>
                  <a:gd name="T2" fmla="*/ 41761 w 41761"/>
                  <a:gd name="T3" fmla="*/ 21600 h 21600"/>
                  <a:gd name="T4" fmla="*/ 20161 w 4176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761" h="21600" fill="none" extrusionOk="0">
                    <a:moveTo>
                      <a:pt x="-1" y="13847"/>
                    </a:moveTo>
                    <a:cubicBezTo>
                      <a:pt x="3207" y="5505"/>
                      <a:pt x="11222" y="-1"/>
                      <a:pt x="20161" y="0"/>
                    </a:cubicBezTo>
                    <a:cubicBezTo>
                      <a:pt x="32090" y="0"/>
                      <a:pt x="41761" y="9670"/>
                      <a:pt x="41761" y="21600"/>
                    </a:cubicBezTo>
                  </a:path>
                  <a:path w="41761" h="21600" stroke="0" extrusionOk="0">
                    <a:moveTo>
                      <a:pt x="-1" y="13847"/>
                    </a:moveTo>
                    <a:cubicBezTo>
                      <a:pt x="3207" y="5505"/>
                      <a:pt x="11222" y="-1"/>
                      <a:pt x="20161" y="0"/>
                    </a:cubicBezTo>
                    <a:cubicBezTo>
                      <a:pt x="32090" y="0"/>
                      <a:pt x="41761" y="9670"/>
                      <a:pt x="41761" y="21600"/>
                    </a:cubicBezTo>
                    <a:lnTo>
                      <a:pt x="20161" y="21600"/>
                    </a:lnTo>
                    <a:close/>
                  </a:path>
                </a:pathLst>
              </a:custGeom>
              <a:noFill/>
              <a:ln w="38100" cap="sq">
                <a:solidFill>
                  <a:srgbClr val="3366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171" name="Rectangle 16"/>
              <p:cNvSpPr/>
              <p:nvPr/>
            </p:nvSpPr>
            <p:spPr>
              <a:xfrm>
                <a:off x="4003675" y="1844675"/>
                <a:ext cx="433388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MC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172" name="Rectangle 17"/>
              <p:cNvSpPr/>
              <p:nvPr/>
            </p:nvSpPr>
            <p:spPr>
              <a:xfrm>
                <a:off x="4578350" y="2420938"/>
                <a:ext cx="433388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AC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 flipV="1">
                <a:off x="2562225" y="3141663"/>
                <a:ext cx="1588" cy="20161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 flipH="1">
                <a:off x="2346325" y="1844676"/>
                <a:ext cx="576263" cy="86360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lg" len="lg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175" name="Rectangle 26"/>
              <p:cNvSpPr/>
              <p:nvPr/>
            </p:nvSpPr>
            <p:spPr>
              <a:xfrm>
                <a:off x="871144" y="2336164"/>
                <a:ext cx="433387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10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176" name="Rectangle 27"/>
              <p:cNvSpPr/>
              <p:nvPr/>
            </p:nvSpPr>
            <p:spPr>
              <a:xfrm>
                <a:off x="898526" y="2840989"/>
                <a:ext cx="433387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8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177" name="Rectangle 28"/>
              <p:cNvSpPr/>
              <p:nvPr/>
            </p:nvSpPr>
            <p:spPr>
              <a:xfrm>
                <a:off x="2339975" y="5229225"/>
                <a:ext cx="433388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20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/>
            </p:nvSpPr>
            <p:spPr bwMode="auto">
              <a:xfrm>
                <a:off x="5508625" y="1916113"/>
                <a:ext cx="3024188" cy="1728788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810895" algn="l"/>
                  </a:tabLst>
                  <a:defRPr/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Rugi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= (P-AC)x Q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810895" algn="l"/>
                  </a:tabLst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	= (8-10)x 20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810895" algn="l"/>
                  </a:tabLst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	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= -20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582573" y="404664"/>
            <a:ext cx="8337551" cy="914400"/>
          </a:xfrm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uhaus 93" panose="04030905020B02020C02" pitchFamily="82" charset="0"/>
                <a:ea typeface="+mj-ea"/>
                <a:cs typeface="+mj-cs"/>
              </a:rPr>
              <a:t>RUGI   MONOPOLI</a:t>
            </a: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auhaus 93" panose="04030905020B02020C02" pitchFamily="8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noFill/>
          <a:ln>
            <a:noFill/>
          </a:ln>
        </p:spPr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000" b="1" dirty="0">
                <a:latin typeface="Times New Roman" panose="02020603050405020304" pitchFamily="18" charset="0"/>
              </a:rPr>
              <a:t>bahan mikro-pasar.endri sentosa 2012</a:t>
            </a:r>
            <a:endParaRPr lang="en-US" altLang="id-ID" sz="1000" b="1" dirty="0">
              <a:latin typeface="Times New Roman" panose="02020603050405020304" pitchFamily="18" charset="0"/>
            </a:endParaRPr>
          </a:p>
        </p:txBody>
      </p:sp>
      <p:grpSp>
        <p:nvGrpSpPr>
          <p:cNvPr id="50179" name="Group 4"/>
          <p:cNvGrpSpPr/>
          <p:nvPr/>
        </p:nvGrpSpPr>
        <p:grpSpPr>
          <a:xfrm>
            <a:off x="603250" y="1512888"/>
            <a:ext cx="5681663" cy="4141787"/>
            <a:chOff x="619125" y="1593056"/>
            <a:chExt cx="5681663" cy="4140994"/>
          </a:xfrm>
        </p:grpSpPr>
        <p:sp>
          <p:nvSpPr>
            <p:cNvPr id="6" name="Line 22"/>
            <p:cNvSpPr>
              <a:spLocks noChangeShapeType="1"/>
            </p:cNvSpPr>
            <p:nvPr/>
          </p:nvSpPr>
          <p:spPr bwMode="auto">
            <a:xfrm flipH="1">
              <a:off x="1338263" y="3142159"/>
              <a:ext cx="1223962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50183" name="Group 6"/>
            <p:cNvGrpSpPr/>
            <p:nvPr/>
          </p:nvGrpSpPr>
          <p:grpSpPr>
            <a:xfrm>
              <a:off x="619125" y="1593056"/>
              <a:ext cx="5681663" cy="4140994"/>
              <a:chOff x="619125" y="1593056"/>
              <a:chExt cx="5681663" cy="4140994"/>
            </a:xfrm>
          </p:grpSpPr>
          <p:sp>
            <p:nvSpPr>
              <p:cNvPr id="8" name="Rectangle 24"/>
              <p:cNvSpPr>
                <a:spLocks noChangeArrowheads="1"/>
              </p:cNvSpPr>
              <p:nvPr/>
            </p:nvSpPr>
            <p:spPr bwMode="auto">
              <a:xfrm>
                <a:off x="2557463" y="1593056"/>
                <a:ext cx="1223962" cy="576152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BEP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" name="Line 5"/>
              <p:cNvSpPr>
                <a:spLocks noChangeShapeType="1"/>
              </p:cNvSpPr>
              <p:nvPr/>
            </p:nvSpPr>
            <p:spPr bwMode="auto">
              <a:xfrm>
                <a:off x="1331913" y="1989855"/>
                <a:ext cx="1587" cy="3239467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1331913" y="5229322"/>
                <a:ext cx="4679950" cy="158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rot="2629191">
                <a:off x="836613" y="3589749"/>
                <a:ext cx="4391025" cy="1587"/>
              </a:xfrm>
              <a:prstGeom prst="line">
                <a:avLst/>
              </a:prstGeom>
              <a:noFill/>
              <a:ln w="381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188" name="Rectangle 8"/>
              <p:cNvSpPr/>
              <p:nvPr/>
            </p:nvSpPr>
            <p:spPr>
              <a:xfrm>
                <a:off x="971550" y="1628775"/>
                <a:ext cx="433388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P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189" name="Rectangle 9"/>
              <p:cNvSpPr/>
              <p:nvPr/>
            </p:nvSpPr>
            <p:spPr>
              <a:xfrm>
                <a:off x="5867400" y="5229225"/>
                <a:ext cx="433388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Q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190" name="Rectangle 10"/>
              <p:cNvSpPr/>
              <p:nvPr/>
            </p:nvSpPr>
            <p:spPr>
              <a:xfrm>
                <a:off x="4572000" y="4652963"/>
                <a:ext cx="793750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D=AR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 rot="2629191">
                <a:off x="619125" y="3083433"/>
                <a:ext cx="3384550" cy="1007870"/>
              </a:xfrm>
              <a:prstGeom prst="line">
                <a:avLst/>
              </a:prstGeom>
              <a:noFill/>
              <a:ln w="381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192" name="Rectangle 12"/>
              <p:cNvSpPr/>
              <p:nvPr/>
            </p:nvSpPr>
            <p:spPr>
              <a:xfrm>
                <a:off x="3205163" y="4581525"/>
                <a:ext cx="433387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MR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" name="Freeform 13"/>
              <p:cNvSpPr/>
              <p:nvPr/>
            </p:nvSpPr>
            <p:spPr bwMode="auto">
              <a:xfrm>
                <a:off x="1338263" y="2205714"/>
                <a:ext cx="2592387" cy="2507770"/>
              </a:xfrm>
              <a:custGeom>
                <a:avLst/>
                <a:gdLst/>
                <a:ahLst/>
                <a:cxnLst>
                  <a:cxn ang="0">
                    <a:pos x="0" y="1316"/>
                  </a:cxn>
                  <a:cxn ang="0">
                    <a:pos x="635" y="1361"/>
                  </a:cxn>
                  <a:cxn ang="0">
                    <a:pos x="1633" y="0"/>
                  </a:cxn>
                </a:cxnLst>
                <a:rect l="0" t="0" r="r" b="b"/>
                <a:pathLst>
                  <a:path w="1633" h="1580">
                    <a:moveTo>
                      <a:pt x="0" y="1316"/>
                    </a:moveTo>
                    <a:cubicBezTo>
                      <a:pt x="181" y="1448"/>
                      <a:pt x="363" y="1580"/>
                      <a:pt x="635" y="1361"/>
                    </a:cubicBezTo>
                    <a:cubicBezTo>
                      <a:pt x="907" y="1142"/>
                      <a:pt x="1467" y="242"/>
                      <a:pt x="1633" y="0"/>
                    </a:cubicBezTo>
                  </a:path>
                </a:pathLst>
              </a:custGeom>
              <a:noFill/>
              <a:ln w="38100" cap="sq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" name="Arc 14"/>
              <p:cNvSpPr/>
              <p:nvPr/>
            </p:nvSpPr>
            <p:spPr bwMode="auto">
              <a:xfrm rot="11183932">
                <a:off x="2006600" y="2242219"/>
                <a:ext cx="3168650" cy="1295152"/>
              </a:xfrm>
              <a:custGeom>
                <a:avLst/>
                <a:gdLst>
                  <a:gd name="G0" fmla="+- 20161 0 0"/>
                  <a:gd name="G1" fmla="+- 21600 0 0"/>
                  <a:gd name="G2" fmla="+- 21600 0 0"/>
                  <a:gd name="T0" fmla="*/ 0 w 41761"/>
                  <a:gd name="T1" fmla="*/ 13848 h 21600"/>
                  <a:gd name="T2" fmla="*/ 41761 w 41761"/>
                  <a:gd name="T3" fmla="*/ 21600 h 21600"/>
                  <a:gd name="T4" fmla="*/ 20161 w 4176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761" h="21600" fill="none" extrusionOk="0">
                    <a:moveTo>
                      <a:pt x="-1" y="13847"/>
                    </a:moveTo>
                    <a:cubicBezTo>
                      <a:pt x="3207" y="5505"/>
                      <a:pt x="11222" y="-1"/>
                      <a:pt x="20161" y="0"/>
                    </a:cubicBezTo>
                    <a:cubicBezTo>
                      <a:pt x="32090" y="0"/>
                      <a:pt x="41761" y="9670"/>
                      <a:pt x="41761" y="21600"/>
                    </a:cubicBezTo>
                  </a:path>
                  <a:path w="41761" h="21600" stroke="0" extrusionOk="0">
                    <a:moveTo>
                      <a:pt x="-1" y="13847"/>
                    </a:moveTo>
                    <a:cubicBezTo>
                      <a:pt x="3207" y="5505"/>
                      <a:pt x="11222" y="-1"/>
                      <a:pt x="20161" y="0"/>
                    </a:cubicBezTo>
                    <a:cubicBezTo>
                      <a:pt x="32090" y="0"/>
                      <a:pt x="41761" y="9670"/>
                      <a:pt x="41761" y="21600"/>
                    </a:cubicBezTo>
                    <a:lnTo>
                      <a:pt x="20161" y="21600"/>
                    </a:lnTo>
                    <a:close/>
                  </a:path>
                </a:pathLst>
              </a:custGeom>
              <a:noFill/>
              <a:ln w="38100" cap="sq">
                <a:solidFill>
                  <a:srgbClr val="3366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195" name="Rectangle 16"/>
              <p:cNvSpPr/>
              <p:nvPr/>
            </p:nvSpPr>
            <p:spPr>
              <a:xfrm>
                <a:off x="4003675" y="1844675"/>
                <a:ext cx="433388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MC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196" name="Rectangle 17"/>
              <p:cNvSpPr/>
              <p:nvPr/>
            </p:nvSpPr>
            <p:spPr>
              <a:xfrm>
                <a:off x="4578350" y="2420938"/>
                <a:ext cx="433388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AC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 flipV="1">
                <a:off x="2562225" y="3142159"/>
                <a:ext cx="1588" cy="20157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 flipH="1">
                <a:off x="2574925" y="2170795"/>
                <a:ext cx="576263" cy="863435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lg" len="lg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199" name="Rectangle 26"/>
              <p:cNvSpPr/>
              <p:nvPr/>
            </p:nvSpPr>
            <p:spPr>
              <a:xfrm>
                <a:off x="900113" y="2781300"/>
                <a:ext cx="433387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10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200" name="Rectangle 28"/>
              <p:cNvSpPr/>
              <p:nvPr/>
            </p:nvSpPr>
            <p:spPr>
              <a:xfrm>
                <a:off x="2339975" y="5229225"/>
                <a:ext cx="433388" cy="5048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ctr" anchorCtr="0"/>
              <a:lstStyle>
                <a:lvl1pPr marL="365125" indent="-255905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030" indent="-228600" algn="l" rtl="0" eaLnBrk="0" fontAlgn="base" hangingPunct="0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55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dirty="0">
                    <a:latin typeface="Times New Roman" panose="02020603050405020304" pitchFamily="18" charset="0"/>
                  </a:rPr>
                  <a:t>20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664291" y="476672"/>
            <a:ext cx="8337550" cy="914400"/>
          </a:xfrm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BEP  MONOPOLI</a:t>
            </a: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5464175" y="900113"/>
            <a:ext cx="3024188" cy="1728788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0895" algn="l"/>
              </a:tabLst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BEP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 (P-AC)x Q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089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 (10-10)x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089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 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Footer Placeholder 6"/>
          <p:cNvSpPr txBox="1"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noFill/>
          <a:ln>
            <a:noFill/>
          </a:ln>
        </p:spPr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000" b="1" dirty="0">
                <a:latin typeface="Times New Roman" panose="02020603050405020304" pitchFamily="18" charset="0"/>
              </a:rPr>
              <a:t>bahan mikro-pasar.endri sentosa 2012</a:t>
            </a:r>
            <a:endParaRPr lang="en-US" altLang="id-ID" sz="1000" b="1" dirty="0">
              <a:latin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337550" cy="914400"/>
          </a:xfrm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PERBANDINGAN EFISIENSI</a:t>
            </a:r>
            <a:endParaRPr kumimoji="0" lang="en-US" sz="41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395288" y="1557338"/>
            <a:ext cx="3816350" cy="935038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PASAR 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PERSAINGAN SEMPURNA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P=MC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4572000" y="1557338"/>
            <a:ext cx="3816350" cy="935038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PASAR 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PERSAINGAN MONOPOLI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P&gt;MC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06" name="Rectangle 9"/>
          <p:cNvSpPr/>
          <p:nvPr/>
        </p:nvSpPr>
        <p:spPr>
          <a:xfrm>
            <a:off x="7358063" y="4929188"/>
            <a:ext cx="433387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Q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cxnSp>
        <p:nvCxnSpPr>
          <p:cNvPr id="51207" name="Straight Connector 27"/>
          <p:cNvCxnSpPr/>
          <p:nvPr/>
        </p:nvCxnSpPr>
        <p:spPr>
          <a:xfrm rot="5400000" flipH="1" flipV="1">
            <a:off x="1641475" y="4143375"/>
            <a:ext cx="714375" cy="1588"/>
          </a:xfrm>
          <a:prstGeom prst="line">
            <a:avLst/>
          </a:prstGeom>
          <a:ln w="12700" cap="sq" cmpd="sng">
            <a:solidFill>
              <a:schemeClr val="tx1"/>
            </a:solidFill>
            <a:prstDash val="dash"/>
            <a:headEnd type="none" w="sm" len="sm"/>
            <a:tailEnd type="none" w="sm" len="sm"/>
          </a:ln>
        </p:spPr>
      </p:cxnSp>
      <p:grpSp>
        <p:nvGrpSpPr>
          <p:cNvPr id="51208" name="Group 32"/>
          <p:cNvGrpSpPr/>
          <p:nvPr/>
        </p:nvGrpSpPr>
        <p:grpSpPr>
          <a:xfrm>
            <a:off x="357188" y="2428875"/>
            <a:ext cx="4433887" cy="3076575"/>
            <a:chOff x="357158" y="2428868"/>
            <a:chExt cx="4433914" cy="3076593"/>
          </a:xfrm>
        </p:grpSpPr>
        <p:grpSp>
          <p:nvGrpSpPr>
            <p:cNvPr id="51218" name="Group 25"/>
            <p:cNvGrpSpPr/>
            <p:nvPr/>
          </p:nvGrpSpPr>
          <p:grpSpPr>
            <a:xfrm>
              <a:off x="357158" y="2428868"/>
              <a:ext cx="4433914" cy="3076593"/>
              <a:chOff x="357158" y="2428868"/>
              <a:chExt cx="4433914" cy="3076593"/>
            </a:xfrm>
          </p:grpSpPr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1000099" y="2786058"/>
                <a:ext cx="46038" cy="271622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51222" name="Group 24"/>
              <p:cNvGrpSpPr/>
              <p:nvPr/>
            </p:nvGrpSpPr>
            <p:grpSpPr>
              <a:xfrm>
                <a:off x="357158" y="2428868"/>
                <a:ext cx="4433914" cy="3076593"/>
                <a:chOff x="280962" y="2281233"/>
                <a:chExt cx="5392739" cy="3602037"/>
              </a:xfrm>
            </p:grpSpPr>
            <p:sp>
              <p:nvSpPr>
                <p:cNvPr id="9" name="Line 6"/>
                <p:cNvSpPr>
                  <a:spLocks noChangeShapeType="1"/>
                </p:cNvSpPr>
                <p:nvPr/>
              </p:nvSpPr>
              <p:spPr bwMode="auto">
                <a:xfrm>
                  <a:off x="993429" y="5881412"/>
                  <a:ext cx="4680272" cy="1858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Line 7"/>
                <p:cNvSpPr>
                  <a:spLocks noChangeShapeType="1"/>
                </p:cNvSpPr>
                <p:nvPr/>
              </p:nvSpPr>
              <p:spPr bwMode="auto">
                <a:xfrm rot="2629191">
                  <a:off x="499142" y="4242095"/>
                  <a:ext cx="4390652" cy="1858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225" name="Rectangle 8"/>
                <p:cNvSpPr/>
                <p:nvPr/>
              </p:nvSpPr>
              <p:spPr>
                <a:xfrm>
                  <a:off x="633387" y="2281233"/>
                  <a:ext cx="433388" cy="50482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anchor="ctr" anchorCtr="0"/>
                <a:lstStyle>
                  <a:lvl1pPr marL="365125" indent="-255905" algn="l" rtl="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8000"/>
                    <a:buFont typeface="Wingdings 3" panose="05040102010807070707" pitchFamily="18" charset="2"/>
                    <a:buChar char=""/>
                    <a:defRPr sz="2700" b="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21030" indent="-228600" algn="l" rtl="0" eaLnBrk="0" fontAlgn="base" hangingPunct="0">
                    <a:spcBef>
                      <a:spcPts val="325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59155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Font typeface="Wingdings 2" panose="05020102010507070707" pitchFamily="18" charset="2"/>
                    <a:buChar char=""/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143000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d-ID" sz="2400" b="1" dirty="0">
                      <a:latin typeface="Times New Roman" panose="02020603050405020304" pitchFamily="18" charset="0"/>
                    </a:rPr>
                    <a:t>P</a:t>
                  </a:r>
                  <a:endParaRPr lang="en-US" altLang="id-ID" sz="24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226" name="Rectangle 10"/>
                <p:cNvSpPr/>
                <p:nvPr/>
              </p:nvSpPr>
              <p:spPr>
                <a:xfrm>
                  <a:off x="4233836" y="5305420"/>
                  <a:ext cx="793751" cy="50482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anchor="ctr" anchorCtr="0"/>
                <a:lstStyle>
                  <a:lvl1pPr marL="365125" indent="-255905" algn="l" rtl="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8000"/>
                    <a:buFont typeface="Wingdings 3" panose="05040102010807070707" pitchFamily="18" charset="2"/>
                    <a:buChar char=""/>
                    <a:defRPr sz="2700" b="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21030" indent="-228600" algn="l" rtl="0" eaLnBrk="0" fontAlgn="base" hangingPunct="0">
                    <a:spcBef>
                      <a:spcPts val="325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59155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Font typeface="Wingdings 2" panose="05020102010507070707" pitchFamily="18" charset="2"/>
                    <a:buChar char=""/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143000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d-ID" sz="2400" b="1" dirty="0">
                      <a:latin typeface="Times New Roman" panose="02020603050405020304" pitchFamily="18" charset="0"/>
                    </a:rPr>
                    <a:t>D=AR</a:t>
                  </a:r>
                  <a:endParaRPr lang="en-US" altLang="id-ID" sz="24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" name="Line 11"/>
                <p:cNvSpPr>
                  <a:spLocks noChangeShapeType="1"/>
                </p:cNvSpPr>
                <p:nvPr/>
              </p:nvSpPr>
              <p:spPr bwMode="auto">
                <a:xfrm rot="2629191">
                  <a:off x="280962" y="3734687"/>
                  <a:ext cx="3384701" cy="1009240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228" name="Rectangle 12"/>
                <p:cNvSpPr/>
                <p:nvPr/>
              </p:nvSpPr>
              <p:spPr>
                <a:xfrm>
                  <a:off x="2867000" y="5233983"/>
                  <a:ext cx="433387" cy="50482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anchor="ctr" anchorCtr="0"/>
                <a:lstStyle>
                  <a:lvl1pPr marL="365125" indent="-255905" algn="l" rtl="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8000"/>
                    <a:buFont typeface="Wingdings 3" panose="05040102010807070707" pitchFamily="18" charset="2"/>
                    <a:buChar char=""/>
                    <a:defRPr sz="2700" b="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21030" indent="-228600" algn="l" rtl="0" eaLnBrk="0" fontAlgn="base" hangingPunct="0">
                    <a:spcBef>
                      <a:spcPts val="325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59155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Font typeface="Wingdings 2" panose="05020102010507070707" pitchFamily="18" charset="2"/>
                    <a:buChar char=""/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143000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d-ID" sz="2400" b="1" dirty="0">
                      <a:latin typeface="Times New Roman" panose="02020603050405020304" pitchFamily="18" charset="0"/>
                    </a:rPr>
                    <a:t>MR</a:t>
                  </a:r>
                  <a:endParaRPr lang="en-US" altLang="id-ID" sz="24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13"/>
                <p:cNvSpPr/>
                <p:nvPr/>
              </p:nvSpPr>
              <p:spPr bwMode="auto">
                <a:xfrm>
                  <a:off x="1236710" y="2857410"/>
                  <a:ext cx="2355583" cy="2351175"/>
                </a:xfrm>
                <a:custGeom>
                  <a:avLst/>
                  <a:gdLst/>
                  <a:ahLst/>
                  <a:cxnLst>
                    <a:cxn ang="0">
                      <a:pos x="0" y="1316"/>
                    </a:cxn>
                    <a:cxn ang="0">
                      <a:pos x="635" y="1361"/>
                    </a:cxn>
                    <a:cxn ang="0">
                      <a:pos x="1633" y="0"/>
                    </a:cxn>
                  </a:cxnLst>
                  <a:rect l="0" t="0" r="r" b="b"/>
                  <a:pathLst>
                    <a:path w="1633" h="1580">
                      <a:moveTo>
                        <a:pt x="0" y="1316"/>
                      </a:moveTo>
                      <a:cubicBezTo>
                        <a:pt x="181" y="1448"/>
                        <a:pt x="363" y="1580"/>
                        <a:pt x="635" y="1361"/>
                      </a:cubicBezTo>
                      <a:cubicBezTo>
                        <a:pt x="907" y="1142"/>
                        <a:pt x="1467" y="242"/>
                        <a:pt x="1633" y="0"/>
                      </a:cubicBezTo>
                    </a:path>
                  </a:pathLst>
                </a:custGeom>
                <a:noFill/>
                <a:ln w="38100" cap="sq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230" name="Rectangle 16"/>
                <p:cNvSpPr/>
                <p:nvPr/>
              </p:nvSpPr>
              <p:spPr>
                <a:xfrm>
                  <a:off x="3665511" y="2497132"/>
                  <a:ext cx="433388" cy="50482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anchor="ctr" anchorCtr="0"/>
                <a:lstStyle>
                  <a:lvl1pPr marL="365125" indent="-255905" algn="l" rtl="0" eaLnBrk="0" fontAlgn="base" hangingPunct="0">
                    <a:spcBef>
                      <a:spcPts val="4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8000"/>
                    <a:buFont typeface="Wingdings 3" panose="05040102010807070707" pitchFamily="18" charset="2"/>
                    <a:buChar char=""/>
                    <a:defRPr sz="2700" b="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21030" indent="-228600" algn="l" rtl="0" eaLnBrk="0" fontAlgn="base" hangingPunct="0">
                    <a:spcBef>
                      <a:spcPts val="325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59155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Font typeface="Wingdings 2" panose="05020102010507070707" pitchFamily="18" charset="2"/>
                    <a:buChar char=""/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143000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-228600" algn="l" rtl="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id-ID" sz="2400" b="1" dirty="0">
                      <a:latin typeface="Times New Roman" panose="02020603050405020304" pitchFamily="18" charset="0"/>
                    </a:rPr>
                    <a:t>MC</a:t>
                  </a:r>
                  <a:endParaRPr lang="en-US" altLang="id-ID" sz="2400" b="1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1219" name="Straight Connector 29"/>
            <p:cNvCxnSpPr/>
            <p:nvPr/>
          </p:nvCxnSpPr>
          <p:spPr>
            <a:xfrm rot="10800000">
              <a:off x="1000100" y="3786190"/>
              <a:ext cx="1000132" cy="1588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dash"/>
              <a:headEnd type="none" w="sm" len="sm"/>
              <a:tailEnd type="none" w="sm" len="sm"/>
            </a:ln>
          </p:spPr>
        </p:cxnSp>
        <p:cxnSp>
          <p:nvCxnSpPr>
            <p:cNvPr id="51220" name="Straight Connector 30"/>
            <p:cNvCxnSpPr/>
            <p:nvPr/>
          </p:nvCxnSpPr>
          <p:spPr>
            <a:xfrm rot="10800000">
              <a:off x="1071538" y="4071942"/>
              <a:ext cx="1214446" cy="1588"/>
            </a:xfrm>
            <a:prstGeom prst="line">
              <a:avLst/>
            </a:prstGeom>
            <a:ln w="12700" cap="sq" cmpd="sng">
              <a:solidFill>
                <a:srgbClr val="0000FF"/>
              </a:solidFill>
              <a:prstDash val="dash"/>
              <a:headEnd type="none" w="sm" len="sm"/>
              <a:tailEnd type="none" w="sm" len="sm"/>
            </a:ln>
          </p:spPr>
        </p:cxnSp>
      </p:grp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4929188" y="2857500"/>
            <a:ext cx="0" cy="235743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" name="Freeform 14"/>
          <p:cNvSpPr/>
          <p:nvPr/>
        </p:nvSpPr>
        <p:spPr bwMode="auto">
          <a:xfrm rot="721014">
            <a:off x="5300663" y="3135313"/>
            <a:ext cx="1458913" cy="1668463"/>
          </a:xfrm>
          <a:custGeom>
            <a:avLst/>
            <a:gdLst/>
            <a:ahLst/>
            <a:cxnLst>
              <a:cxn ang="0">
                <a:pos x="0" y="1316"/>
              </a:cxn>
              <a:cxn ang="0">
                <a:pos x="635" y="1361"/>
              </a:cxn>
              <a:cxn ang="0">
                <a:pos x="1633" y="0"/>
              </a:cxn>
            </a:cxnLst>
            <a:rect l="0" t="0" r="r" b="b"/>
            <a:pathLst>
              <a:path w="1633" h="1580">
                <a:moveTo>
                  <a:pt x="0" y="1316"/>
                </a:moveTo>
                <a:cubicBezTo>
                  <a:pt x="181" y="1448"/>
                  <a:pt x="363" y="1580"/>
                  <a:pt x="635" y="1361"/>
                </a:cubicBezTo>
                <a:cubicBezTo>
                  <a:pt x="907" y="1142"/>
                  <a:pt x="1467" y="242"/>
                  <a:pt x="1633" y="0"/>
                </a:cubicBezTo>
              </a:path>
            </a:pathLst>
          </a:custGeom>
          <a:noFill/>
          <a:ln w="38100" cap="sq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V="1">
            <a:off x="4948238" y="4157663"/>
            <a:ext cx="3338513" cy="6350"/>
          </a:xfrm>
          <a:prstGeom prst="line">
            <a:avLst/>
          </a:prstGeom>
          <a:ln>
            <a:prstDash val="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2" name="Rectangle 13"/>
          <p:cNvSpPr/>
          <p:nvPr/>
        </p:nvSpPr>
        <p:spPr>
          <a:xfrm>
            <a:off x="6786563" y="2928938"/>
            <a:ext cx="396875" cy="366712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000" b="1" dirty="0">
                <a:latin typeface="Times New Roman" panose="02020603050405020304" pitchFamily="18" charset="0"/>
              </a:rPr>
              <a:t>SMC</a:t>
            </a:r>
            <a:endParaRPr lang="en-US" altLang="id-ID" sz="2000" b="1" dirty="0">
              <a:latin typeface="Times New Roman" panose="02020603050405020304" pitchFamily="18" charset="0"/>
            </a:endParaRPr>
          </a:p>
        </p:txBody>
      </p:sp>
      <p:sp>
        <p:nvSpPr>
          <p:cNvPr id="51213" name="Rectangle 15"/>
          <p:cNvSpPr/>
          <p:nvPr/>
        </p:nvSpPr>
        <p:spPr>
          <a:xfrm>
            <a:off x="7286625" y="3357563"/>
            <a:ext cx="285750" cy="509587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AC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cxnSp>
        <p:nvCxnSpPr>
          <p:cNvPr id="51214" name="Straight Connector 41"/>
          <p:cNvCxnSpPr>
            <a:stCxn id="35" idx="1"/>
          </p:cNvCxnSpPr>
          <p:nvPr/>
        </p:nvCxnSpPr>
        <p:spPr>
          <a:xfrm rot="5400000" flipH="1" flipV="1">
            <a:off x="6022975" y="4100513"/>
            <a:ext cx="19050" cy="2208212"/>
          </a:xfrm>
          <a:prstGeom prst="line">
            <a:avLst/>
          </a:prstGeom>
          <a:ln w="28575" cap="sq" cmpd="sng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cxnSp>
      <p:sp>
        <p:nvSpPr>
          <p:cNvPr id="43" name="Arc 16"/>
          <p:cNvSpPr/>
          <p:nvPr/>
        </p:nvSpPr>
        <p:spPr bwMode="auto">
          <a:xfrm rot="10544695">
            <a:off x="5168900" y="3430588"/>
            <a:ext cx="2011363" cy="762000"/>
          </a:xfrm>
          <a:custGeom>
            <a:avLst/>
            <a:gdLst>
              <a:gd name="G0" fmla="+- 20161 0 0"/>
              <a:gd name="G1" fmla="+- 21600 0 0"/>
              <a:gd name="G2" fmla="+- 21600 0 0"/>
              <a:gd name="T0" fmla="*/ 0 w 41761"/>
              <a:gd name="T1" fmla="*/ 13848 h 21600"/>
              <a:gd name="T2" fmla="*/ 41761 w 41761"/>
              <a:gd name="T3" fmla="*/ 21600 h 21600"/>
              <a:gd name="T4" fmla="*/ 20161 w 4176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761" h="21600" fill="none" extrusionOk="0">
                <a:moveTo>
                  <a:pt x="-1" y="13847"/>
                </a:moveTo>
                <a:cubicBezTo>
                  <a:pt x="3207" y="5505"/>
                  <a:pt x="11222" y="-1"/>
                  <a:pt x="20161" y="0"/>
                </a:cubicBezTo>
                <a:cubicBezTo>
                  <a:pt x="32090" y="0"/>
                  <a:pt x="41761" y="9670"/>
                  <a:pt x="41761" y="21600"/>
                </a:cubicBezTo>
              </a:path>
              <a:path w="41761" h="21600" stroke="0" extrusionOk="0">
                <a:moveTo>
                  <a:pt x="-1" y="13847"/>
                </a:moveTo>
                <a:cubicBezTo>
                  <a:pt x="3207" y="5505"/>
                  <a:pt x="11222" y="-1"/>
                  <a:pt x="20161" y="0"/>
                </a:cubicBezTo>
                <a:cubicBezTo>
                  <a:pt x="32090" y="0"/>
                  <a:pt x="41761" y="9670"/>
                  <a:pt x="41761" y="21600"/>
                </a:cubicBezTo>
                <a:lnTo>
                  <a:pt x="20161" y="21600"/>
                </a:lnTo>
                <a:close/>
              </a:path>
            </a:pathLst>
          </a:custGeom>
          <a:noFill/>
          <a:ln w="38100" cap="sq">
            <a:solidFill>
              <a:srgbClr val="3366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51216" name="Straight Connector 44"/>
          <p:cNvCxnSpPr/>
          <p:nvPr/>
        </p:nvCxnSpPr>
        <p:spPr>
          <a:xfrm>
            <a:off x="2286000" y="4071938"/>
            <a:ext cx="3500438" cy="71437"/>
          </a:xfrm>
          <a:prstGeom prst="line">
            <a:avLst/>
          </a:prstGeom>
          <a:ln w="12700" cap="sq" cmpd="sng">
            <a:solidFill>
              <a:schemeClr val="tx1"/>
            </a:solidFill>
            <a:prstDash val="dashDot"/>
            <a:headEnd type="none" w="sm" len="sm"/>
            <a:tailEnd type="none" w="sm" len="sm"/>
          </a:ln>
        </p:spPr>
      </p:cxnSp>
      <p:sp>
        <p:nvSpPr>
          <p:cNvPr id="51217" name="Rectangle 9"/>
          <p:cNvSpPr/>
          <p:nvPr/>
        </p:nvSpPr>
        <p:spPr>
          <a:xfrm>
            <a:off x="4857750" y="5429250"/>
            <a:ext cx="433388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Q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744788"/>
            <a:ext cx="3671888" cy="3816350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365125" marR="0" lvl="0" indent="-25590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kumimoji="0" lang="en-US" altLang="id-ID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Praktek</a:t>
            </a:r>
            <a:r>
              <a:rPr kumimoji="0" lang="en-US" alt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menjual</a:t>
            </a:r>
            <a:r>
              <a:rPr kumimoji="0" lang="en-US" alt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produk</a:t>
            </a:r>
            <a:r>
              <a:rPr kumimoji="0" lang="en-US" alt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alt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harga</a:t>
            </a:r>
            <a:r>
              <a:rPr kumimoji="0" lang="en-US" alt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altLang="id-ID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berbeda-beda</a:t>
            </a:r>
            <a:r>
              <a:rPr kumimoji="0" lang="en-US" alt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kepada</a:t>
            </a:r>
            <a:r>
              <a:rPr kumimoji="0" lang="en-US" alt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konsumen</a:t>
            </a:r>
            <a:r>
              <a:rPr kumimoji="0" lang="en-US" alt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altLang="id-ID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berbeda-beda</a:t>
            </a:r>
            <a:r>
              <a:rPr kumimoji="0" lang="en-US" alt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altLang="id-ID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90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kumimoji="0" lang="en-US" altLang="id-ID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Misal</a:t>
            </a:r>
            <a:r>
              <a:rPr kumimoji="0" lang="en-US" alt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altLang="id-ID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Tarif</a:t>
            </a:r>
            <a:r>
              <a:rPr kumimoji="0" lang="en-US" alt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telpon</a:t>
            </a:r>
            <a:r>
              <a:rPr kumimoji="0" lang="en-US" alt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siang</a:t>
            </a:r>
            <a:r>
              <a:rPr kumimoji="0" lang="en-US" alt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alt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malam</a:t>
            </a:r>
            <a:r>
              <a:rPr kumimoji="0" lang="en-US" alt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id-ID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90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kumimoji="0" lang="en-US" alt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PLN, </a:t>
            </a:r>
            <a:r>
              <a:rPr kumimoji="0" lang="en-US" altLang="id-ID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daya</a:t>
            </a:r>
            <a:r>
              <a:rPr kumimoji="0" lang="en-US" alt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450 </a:t>
            </a:r>
            <a:r>
              <a:rPr kumimoji="0" lang="en-US" altLang="id-ID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tarif</a:t>
            </a:r>
            <a:r>
              <a:rPr kumimoji="0" lang="en-US" alt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lebih</a:t>
            </a:r>
            <a:r>
              <a:rPr kumimoji="0" lang="en-US" alt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murah</a:t>
            </a:r>
            <a:r>
              <a:rPr kumimoji="0" lang="en-US" alt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dibanding</a:t>
            </a:r>
            <a:r>
              <a:rPr kumimoji="0" lang="en-US" alt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daya</a:t>
            </a:r>
            <a:r>
              <a:rPr kumimoji="0" lang="en-US" alt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900 </a:t>
            </a:r>
            <a:r>
              <a:rPr kumimoji="0" lang="en-US" altLang="id-ID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alt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1300</a:t>
            </a:r>
            <a:endParaRPr kumimoji="0" lang="en-US" altLang="id-ID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7" name="Footer Placeholder 5"/>
          <p:cNvSpPr txBox="1"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noFill/>
          <a:ln>
            <a:noFill/>
          </a:ln>
        </p:spPr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000" b="1" dirty="0">
                <a:latin typeface="Times New Roman" panose="02020603050405020304" pitchFamily="18" charset="0"/>
              </a:rPr>
              <a:t>bahan mikro-pasar.endri sentosa 2012</a:t>
            </a:r>
            <a:endParaRPr lang="en-US" altLang="id-ID" sz="1000" b="1" dirty="0">
              <a:latin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512675"/>
            <a:ext cx="6048672" cy="114300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dobe Gothic Std B" pitchFamily="34" charset="-128"/>
                <a:ea typeface="Adobe Gothic Std B" pitchFamily="34" charset="-128"/>
                <a:cs typeface="+mj-cs"/>
              </a:rPr>
              <a:t>DISKRIMINASI HARGA</a:t>
            </a: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dobe Gothic Std B" pitchFamily="34" charset="-128"/>
              <a:ea typeface="Adobe Gothic Std B" pitchFamily="34" charset="-128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32363" y="2852738"/>
            <a:ext cx="3816350" cy="3600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marR="0" lvl="0" indent="-25590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SYARAT DISKRIMINASI HARGA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90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/>
            </a:pPr>
            <a:endParaRPr kumimoji="0" lang="en-US" alt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90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Produk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memungkinkan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bisa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segmentasikan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alt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90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Jarak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memungkinkan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dilakukan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pembedaan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harga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alt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90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/>
            </a:pPr>
            <a:endParaRPr kumimoji="0" lang="en-US" alt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90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None/>
              <a:defRPr/>
            </a:pPr>
            <a:endParaRPr kumimoji="0" lang="en-US" alt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971550" y="1881188"/>
            <a:ext cx="1439863" cy="719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400" b="1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840538" y="1985963"/>
            <a:ext cx="1439863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400" b="1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Footer Placeholder 1"/>
          <p:cNvSpPr txBox="1"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noFill/>
          <a:ln>
            <a:noFill/>
          </a:ln>
        </p:spPr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000" b="1" dirty="0">
                <a:latin typeface="Times New Roman" panose="02020603050405020304" pitchFamily="18" charset="0"/>
              </a:rPr>
              <a:t>bahan mikro-pasar.endri sentosa 2012</a:t>
            </a:r>
            <a:endParaRPr lang="en-US" altLang="id-ID" sz="1000" b="1" dirty="0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42938" y="476250"/>
            <a:ext cx="7710488" cy="914400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4200" b="0" kern="0" cap="none" spc="0" normalizeH="0" baseline="0" noProof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Multiplant</a:t>
            </a:r>
            <a:endParaRPr kumimoji="0" lang="en-US" sz="4200" b="0" kern="0" cap="none" spc="0" normalizeH="0" baseline="0" noProof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9636" name="Group 5"/>
          <p:cNvGrpSpPr/>
          <p:nvPr/>
        </p:nvGrpSpPr>
        <p:grpSpPr>
          <a:xfrm>
            <a:off x="3714750" y="1643063"/>
            <a:ext cx="1714500" cy="785812"/>
            <a:chOff x="3286116" y="1643050"/>
            <a:chExt cx="1714512" cy="785818"/>
          </a:xfrm>
        </p:grpSpPr>
        <p:sp>
          <p:nvSpPr>
            <p:cNvPr id="4" name="Oval 3"/>
            <p:cNvSpPr/>
            <p:nvPr/>
          </p:nvSpPr>
          <p:spPr bwMode="auto">
            <a:xfrm>
              <a:off x="3286116" y="1643050"/>
              <a:ext cx="1714512" cy="785818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9664" name="TextBox 4"/>
            <p:cNvSpPr txBox="1"/>
            <p:nvPr/>
          </p:nvSpPr>
          <p:spPr>
            <a:xfrm>
              <a:off x="3286116" y="1714488"/>
              <a:ext cx="171451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65125" indent="-255905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030" indent="-228600" algn="l" rtl="0" eaLnBrk="0" fontAlgn="base" hangingPunct="0">
                <a:spcBef>
                  <a:spcPts val="325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155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2400" b="1" dirty="0">
                  <a:latin typeface="Times New Roman" panose="02020603050405020304" pitchFamily="18" charset="0"/>
                </a:rPr>
                <a:t>Monopoli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69637" name="Straight Arrow Connector 9"/>
          <p:cNvCxnSpPr/>
          <p:nvPr/>
        </p:nvCxnSpPr>
        <p:spPr>
          <a:xfrm>
            <a:off x="5429250" y="2071688"/>
            <a:ext cx="714375" cy="214312"/>
          </a:xfrm>
          <a:prstGeom prst="straightConnector1">
            <a:avLst/>
          </a:prstGeom>
          <a:ln w="38100" cap="sq" cmpd="sng">
            <a:solidFill>
              <a:schemeClr val="tx1"/>
            </a:solidFill>
            <a:prstDash val="solid"/>
            <a:headEnd type="none" w="sm" len="sm"/>
            <a:tailEnd type="arrow" w="med" len="med"/>
          </a:ln>
        </p:spPr>
      </p:cxnSp>
      <p:cxnSp>
        <p:nvCxnSpPr>
          <p:cNvPr id="69638" name="Straight Arrow Connector 10"/>
          <p:cNvCxnSpPr/>
          <p:nvPr/>
        </p:nvCxnSpPr>
        <p:spPr>
          <a:xfrm rot="-10800000" flipV="1">
            <a:off x="2500313" y="2000250"/>
            <a:ext cx="1214437" cy="500063"/>
          </a:xfrm>
          <a:prstGeom prst="straightConnector1">
            <a:avLst/>
          </a:prstGeom>
          <a:ln w="57150" cap="sq" cmpd="sng">
            <a:solidFill>
              <a:schemeClr val="tx1"/>
            </a:solidFill>
            <a:prstDash val="solid"/>
            <a:headEnd type="none" w="sm" len="sm"/>
            <a:tailEnd type="arrow" w="med" len="med"/>
          </a:ln>
        </p:spPr>
      </p:cxnSp>
      <p:grpSp>
        <p:nvGrpSpPr>
          <p:cNvPr id="69639" name="Group 14"/>
          <p:cNvGrpSpPr/>
          <p:nvPr/>
        </p:nvGrpSpPr>
        <p:grpSpPr>
          <a:xfrm>
            <a:off x="785813" y="2143125"/>
            <a:ext cx="1785937" cy="1071563"/>
            <a:chOff x="3214678" y="804844"/>
            <a:chExt cx="1785950" cy="785818"/>
          </a:xfrm>
        </p:grpSpPr>
        <p:sp>
          <p:nvSpPr>
            <p:cNvPr id="16" name="Oval 15"/>
            <p:cNvSpPr/>
            <p:nvPr/>
          </p:nvSpPr>
          <p:spPr bwMode="auto">
            <a:xfrm>
              <a:off x="3214678" y="804844"/>
              <a:ext cx="1714512" cy="785818"/>
            </a:xfrm>
            <a:prstGeom prst="ellipse">
              <a:avLst/>
            </a:prstGeom>
            <a:solidFill>
              <a:srgbClr val="FF00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9662" name="TextBox 16"/>
            <p:cNvSpPr txBox="1"/>
            <p:nvPr/>
          </p:nvSpPr>
          <p:spPr>
            <a:xfrm>
              <a:off x="3286116" y="909620"/>
              <a:ext cx="1714512" cy="5642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65125" indent="-255905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030" indent="-228600" algn="l" rtl="0" eaLnBrk="0" fontAlgn="base" hangingPunct="0">
                <a:spcBef>
                  <a:spcPts val="325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155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Pabrik 1</a:t>
              </a:r>
              <a:endParaRPr lang="en-US" altLang="id-ID" sz="2400" b="1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20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TC1 = f (Q1)</a:t>
              </a:r>
              <a:endParaRPr lang="en-US" altLang="id-ID" sz="2000" b="1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9640" name="Group 17"/>
          <p:cNvGrpSpPr/>
          <p:nvPr/>
        </p:nvGrpSpPr>
        <p:grpSpPr>
          <a:xfrm>
            <a:off x="6215063" y="2000250"/>
            <a:ext cx="1785937" cy="1179513"/>
            <a:chOff x="3286116" y="1643050"/>
            <a:chExt cx="1785950" cy="929714"/>
          </a:xfrm>
        </p:grpSpPr>
        <p:sp>
          <p:nvSpPr>
            <p:cNvPr id="19" name="Oval 18"/>
            <p:cNvSpPr/>
            <p:nvPr/>
          </p:nvSpPr>
          <p:spPr bwMode="auto">
            <a:xfrm>
              <a:off x="3286116" y="1643050"/>
              <a:ext cx="1714512" cy="785814"/>
            </a:xfrm>
            <a:prstGeom prst="ellipse">
              <a:avLst/>
            </a:prstGeom>
            <a:solidFill>
              <a:srgbClr val="00B0F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9660" name="TextBox 19"/>
            <p:cNvSpPr txBox="1"/>
            <p:nvPr/>
          </p:nvSpPr>
          <p:spPr>
            <a:xfrm>
              <a:off x="3357554" y="1699362"/>
              <a:ext cx="1714512" cy="8734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65125" indent="-255905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030" indent="-228600" algn="l" rtl="0" eaLnBrk="0" fontAlgn="base" hangingPunct="0">
                <a:spcBef>
                  <a:spcPts val="325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155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2400" b="1" dirty="0">
                  <a:latin typeface="Times New Roman" panose="02020603050405020304" pitchFamily="18" charset="0"/>
                </a:rPr>
                <a:t>Pabrik 2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TC2 = f (Q2)</a:t>
              </a:r>
              <a:endParaRPr lang="en-US" altLang="id-ID" sz="1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69641" name="Straight Arrow Connector 20"/>
          <p:cNvCxnSpPr/>
          <p:nvPr/>
        </p:nvCxnSpPr>
        <p:spPr>
          <a:xfrm rot="5400000">
            <a:off x="4251325" y="2749550"/>
            <a:ext cx="500063" cy="1588"/>
          </a:xfrm>
          <a:prstGeom prst="straightConnector1">
            <a:avLst/>
          </a:prstGeom>
          <a:ln w="57150" cap="sq" cmpd="sng">
            <a:solidFill>
              <a:schemeClr val="tx1"/>
            </a:solidFill>
            <a:prstDash val="solid"/>
            <a:headEnd type="none" w="sm" len="sm"/>
            <a:tailEnd type="arrow" w="med" len="med"/>
          </a:ln>
        </p:spPr>
      </p:cxnSp>
      <p:sp>
        <p:nvSpPr>
          <p:cNvPr id="69642" name="TextBox 23"/>
          <p:cNvSpPr txBox="1"/>
          <p:nvPr/>
        </p:nvSpPr>
        <p:spPr>
          <a:xfrm>
            <a:off x="3429000" y="3071813"/>
            <a:ext cx="2214563" cy="46196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Demand Pasar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grpSp>
        <p:nvGrpSpPr>
          <p:cNvPr id="69643" name="Group 26"/>
          <p:cNvGrpSpPr/>
          <p:nvPr/>
        </p:nvGrpSpPr>
        <p:grpSpPr>
          <a:xfrm>
            <a:off x="3286125" y="3571875"/>
            <a:ext cx="2500313" cy="714375"/>
            <a:chOff x="2928926" y="4500570"/>
            <a:chExt cx="2500330" cy="890293"/>
          </a:xfrm>
        </p:grpSpPr>
        <p:sp>
          <p:nvSpPr>
            <p:cNvPr id="25" name="TextBox 24"/>
            <p:cNvSpPr txBox="1"/>
            <p:nvPr/>
          </p:nvSpPr>
          <p:spPr>
            <a:xfrm>
              <a:off x="2928926" y="4929890"/>
              <a:ext cx="2500330" cy="460973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en-US" kern="1200" cap="none" spc="0" normalizeH="0" baseline="0" noProof="0" dirty="0">
                  <a:latin typeface="Times New Roman" panose="02020603050405020304" pitchFamily="18" charset="0"/>
                  <a:ea typeface="+mn-ea"/>
                  <a:cs typeface="+mn-cs"/>
                </a:rPr>
                <a:t>TR = P (Q1+Q2)</a:t>
              </a:r>
              <a:endParaRPr kumimoji="0" lang="en-US" kern="120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" name="Down Arrow 25"/>
            <p:cNvSpPr/>
            <p:nvPr/>
          </p:nvSpPr>
          <p:spPr bwMode="auto">
            <a:xfrm>
              <a:off x="3643306" y="4500570"/>
              <a:ext cx="1000132" cy="429320"/>
            </a:xfrm>
            <a:prstGeom prst="down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9644" name="Group 27"/>
          <p:cNvGrpSpPr/>
          <p:nvPr/>
        </p:nvGrpSpPr>
        <p:grpSpPr>
          <a:xfrm>
            <a:off x="6072188" y="3071813"/>
            <a:ext cx="2714625" cy="993775"/>
            <a:chOff x="2928926" y="4500570"/>
            <a:chExt cx="2714674" cy="800486"/>
          </a:xfrm>
        </p:grpSpPr>
        <p:sp>
          <p:nvSpPr>
            <p:cNvPr id="29" name="TextBox 28"/>
            <p:cNvSpPr txBox="1"/>
            <p:nvPr/>
          </p:nvSpPr>
          <p:spPr>
            <a:xfrm>
              <a:off x="2928926" y="4928945"/>
              <a:ext cx="2714674" cy="372111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en-US" kern="1200" cap="none" spc="0" normalizeH="0" baseline="0" noProof="0" dirty="0">
                  <a:latin typeface="Times New Roman" panose="02020603050405020304" pitchFamily="18" charset="0"/>
                  <a:ea typeface="+mn-ea"/>
                  <a:cs typeface="+mn-cs"/>
                </a:rPr>
                <a:t>MC2 = ð TC2 / Q2</a:t>
              </a:r>
              <a:endParaRPr kumimoji="0" lang="en-US" kern="120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0" name="Down Arrow 29"/>
            <p:cNvSpPr/>
            <p:nvPr/>
          </p:nvSpPr>
          <p:spPr bwMode="auto">
            <a:xfrm>
              <a:off x="3643314" y="4500570"/>
              <a:ext cx="1000143" cy="428375"/>
            </a:xfrm>
            <a:prstGeom prst="down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9645" name="Group 30"/>
          <p:cNvGrpSpPr/>
          <p:nvPr/>
        </p:nvGrpSpPr>
        <p:grpSpPr>
          <a:xfrm>
            <a:off x="428625" y="3357563"/>
            <a:ext cx="2500313" cy="890587"/>
            <a:chOff x="2928926" y="4500570"/>
            <a:chExt cx="2500330" cy="890293"/>
          </a:xfrm>
        </p:grpSpPr>
        <p:sp>
          <p:nvSpPr>
            <p:cNvPr id="32" name="TextBox 31"/>
            <p:cNvSpPr txBox="1"/>
            <p:nvPr/>
          </p:nvSpPr>
          <p:spPr>
            <a:xfrm>
              <a:off x="2928926" y="4929054"/>
              <a:ext cx="2500330" cy="461809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en-US" kern="1200" cap="none" spc="0" normalizeH="0" baseline="0" noProof="0" dirty="0">
                  <a:latin typeface="Times New Roman" panose="02020603050405020304" pitchFamily="18" charset="0"/>
                  <a:ea typeface="+mn-ea"/>
                  <a:cs typeface="+mn-cs"/>
                </a:rPr>
                <a:t>MC1 = ð TC1/Q1 </a:t>
              </a:r>
              <a:endParaRPr kumimoji="0" lang="en-US" kern="120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3" name="Down Arrow 32"/>
            <p:cNvSpPr/>
            <p:nvPr/>
          </p:nvSpPr>
          <p:spPr bwMode="auto">
            <a:xfrm>
              <a:off x="3643306" y="4500570"/>
              <a:ext cx="1000132" cy="428484"/>
            </a:xfrm>
            <a:prstGeom prst="down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928938" y="5572125"/>
            <a:ext cx="3071813" cy="46196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MC1 =MR = MC2</a:t>
            </a:r>
            <a:endParaRPr kumimoji="0" lang="en-US" kern="1200" cap="none" spc="0" normalizeH="0" baseline="0" noProof="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69647" name="Straight Arrow Connector 55"/>
          <p:cNvCxnSpPr/>
          <p:nvPr/>
        </p:nvCxnSpPr>
        <p:spPr>
          <a:xfrm rot="5400000">
            <a:off x="4322763" y="4464050"/>
            <a:ext cx="214312" cy="1588"/>
          </a:xfrm>
          <a:prstGeom prst="straightConnector1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arrow" w="med" len="med"/>
          </a:ln>
        </p:spPr>
      </p:cxnSp>
      <p:sp>
        <p:nvSpPr>
          <p:cNvPr id="69648" name="TextBox 58"/>
          <p:cNvSpPr txBox="1"/>
          <p:nvPr/>
        </p:nvSpPr>
        <p:spPr>
          <a:xfrm>
            <a:off x="3500438" y="4572000"/>
            <a:ext cx="2143125" cy="46196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ð TR /Q = MR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cxnSp>
        <p:nvCxnSpPr>
          <p:cNvPr id="69649" name="Straight Arrow Connector 60"/>
          <p:cNvCxnSpPr/>
          <p:nvPr/>
        </p:nvCxnSpPr>
        <p:spPr>
          <a:xfrm rot="5400000">
            <a:off x="4284663" y="5214938"/>
            <a:ext cx="428625" cy="1587"/>
          </a:xfrm>
          <a:prstGeom prst="straightConnector1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arrow" w="med" len="med"/>
          </a:ln>
        </p:spPr>
      </p:cxnSp>
      <p:sp>
        <p:nvSpPr>
          <p:cNvPr id="65" name="Curved Right Arrow 64"/>
          <p:cNvSpPr/>
          <p:nvPr/>
        </p:nvSpPr>
        <p:spPr bwMode="auto">
          <a:xfrm rot="19631819">
            <a:off x="1614488" y="4313238"/>
            <a:ext cx="671513" cy="1936750"/>
          </a:xfrm>
          <a:prstGeom prst="curvedRightArrow">
            <a:avLst/>
          </a:prstGeom>
          <a:solidFill>
            <a:srgbClr val="0070C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7" name="Curved Left Arrow 66"/>
          <p:cNvSpPr/>
          <p:nvPr/>
        </p:nvSpPr>
        <p:spPr bwMode="auto">
          <a:xfrm rot="2442034">
            <a:off x="6624638" y="4159250"/>
            <a:ext cx="847725" cy="2154238"/>
          </a:xfrm>
          <a:prstGeom prst="curvedLeftArrow">
            <a:avLst>
              <a:gd name="adj1" fmla="val 25000"/>
              <a:gd name="adj2" fmla="val 58943"/>
              <a:gd name="adj3" fmla="val 25000"/>
            </a:avLst>
          </a:prstGeom>
          <a:solidFill>
            <a:srgbClr val="FFC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790575" y="6157913"/>
            <a:ext cx="7710488" cy="58420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600" b="0" kern="0" cap="none" spc="0" normalizeH="0" baseline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Profit = (TC1+TC2) - TR</a:t>
            </a:r>
            <a:endParaRPr kumimoji="0" lang="en-US" sz="3600" b="0" kern="0" cap="none" spc="0" normalizeH="0" baseline="0" noProof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00125" y="981075"/>
            <a:ext cx="7407275" cy="2714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marL="27305" marR="0" indent="-282575" defTabSz="9144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kumimoji="0" lang="en-US" sz="2800" kern="1200" cap="none" spc="0" normalizeH="0" baseline="0" noProof="0" dirty="0"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n-US" sz="2800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. PASAR PERSAINGAN SEMPURNA</a:t>
            </a:r>
            <a:endParaRPr kumimoji="0" lang="en-US" sz="2800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  <a:p>
            <a:pPr marL="27305" marR="0" indent="-282575" defTabSz="9144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kumimoji="0" lang="en-US" sz="2800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2. PASAR MONOPOLI</a:t>
            </a:r>
            <a:endParaRPr kumimoji="0" lang="en-US" sz="2800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  <a:p>
            <a:pPr marL="27305" marR="0" indent="-282575" defTabSz="9144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kumimoji="0" lang="en-US" sz="2800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3. </a:t>
            </a:r>
            <a:r>
              <a:rPr kumimoji="0" lang="en-US" sz="2800" kern="1200" cap="none" spc="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PASAR MONOPOLISTIK</a:t>
            </a:r>
            <a:endParaRPr kumimoji="0" lang="en-US" sz="2800" kern="1200" cap="none" spc="0" normalizeH="0" baseline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  <a:p>
            <a:pPr marL="27305" marR="0" indent="-282575" defTabSz="9144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kumimoji="0" lang="en-US" sz="2800" kern="1200" cap="none" spc="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4. PASAR </a:t>
            </a:r>
            <a:r>
              <a:rPr kumimoji="0" lang="en-US" sz="2800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OLIGOPOLI</a:t>
            </a:r>
            <a:endParaRPr kumimoji="0" lang="en-US" sz="2800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  <a:p>
            <a:pPr marL="27305" marR="0" indent="-282575" defTabSz="9144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endParaRPr kumimoji="0" lang="en-US" sz="2800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  <a:p>
            <a:pPr marL="27305" marR="0" indent="-282575" defTabSz="9144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kumimoji="0" lang="en-US" sz="2800" b="0" kern="1200" cap="none" spc="0" normalizeH="0" baseline="0" noProof="0" dirty="0">
                <a:solidFill>
                  <a:schemeClr val="folHlink"/>
                </a:solidFill>
                <a:latin typeface="+mn-lt"/>
                <a:ea typeface="+mn-ea"/>
                <a:cs typeface="+mn-cs"/>
              </a:rPr>
              <a:t>`</a:t>
            </a:r>
            <a:endParaRPr kumimoji="0" lang="en-US" sz="2800" b="0" kern="1200" cap="none" spc="0" normalizeH="0" baseline="0" noProof="0" dirty="0">
              <a:solidFill>
                <a:schemeClr val="folHlink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436" name="Picture 4" descr="Inilah 10 Pasar Modern Yang Ada di Indonesia | Miner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3213100"/>
            <a:ext cx="7219950" cy="3257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9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charRg st="29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charRg st="47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69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charRg st="69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89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charRg st="89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63" y="620713"/>
            <a:ext cx="7772400" cy="528638"/>
          </a:xfrm>
          <a:ln>
            <a:solidFill>
              <a:srgbClr val="00B0F0"/>
            </a:solidFill>
          </a:ln>
        </p:spPr>
        <p:txBody>
          <a:bodyPr lIns="92075" tIns="46038" rIns="92075" bIns="46038"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PASAR MONOPOLISTIK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3"/>
          </p:nvPr>
        </p:nvSpPr>
        <p:spPr>
          <a:noFill/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71684" name="Picture 5" descr="Daftar 10 Perusahaan Pengendali Jaringan Restoran Terbesar di Dunia :  Okezone Econom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492250"/>
            <a:ext cx="7561263" cy="4972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2349500"/>
            <a:ext cx="2590800" cy="2016125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CIRI-CIRI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284663" y="1052513"/>
            <a:ext cx="4198938" cy="4813300"/>
          </a:xfrm>
          <a:solidFill>
            <a:srgbClr val="FFC000"/>
          </a:solidFill>
        </p:spPr>
        <p:txBody>
          <a:bodyPr vert="horz" wrap="square" lIns="92075" tIns="46038" rIns="92075" bIns="46038" numCol="1" anchor="t" anchorCtr="0" compatLnSpc="1"/>
          <a:lstStyle/>
          <a:p>
            <a:pPr marL="365125" marR="0" lvl="0" indent="-282575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kumimoji="0" lang="en-US" altLang="id-ID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Produsen</a:t>
            </a:r>
            <a:r>
              <a:rPr kumimoji="0" lang="en-US" alt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banyak</a:t>
            </a:r>
            <a:endParaRPr kumimoji="0" lang="en-US" altLang="id-ID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kumimoji="0" lang="en-US" altLang="id-ID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Produk</a:t>
            </a:r>
            <a:r>
              <a:rPr kumimoji="0" lang="en-US" alt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beraneka</a:t>
            </a:r>
            <a:r>
              <a:rPr kumimoji="0" lang="en-US" alt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ragam</a:t>
            </a:r>
            <a:endParaRPr kumimoji="0" lang="en-US" altLang="id-ID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kumimoji="0" lang="en-US" altLang="id-ID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Iklan</a:t>
            </a:r>
            <a:r>
              <a:rPr kumimoji="0" lang="en-US" alt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sangat</a:t>
            </a:r>
            <a:r>
              <a:rPr kumimoji="0" lang="en-US" alt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penting</a:t>
            </a:r>
            <a:endParaRPr kumimoji="0" lang="en-US" altLang="id-ID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kumimoji="0" lang="en-US" altLang="id-ID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Hambatan</a:t>
            </a:r>
            <a:r>
              <a:rPr kumimoji="0" lang="en-US" alt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alt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memasuki</a:t>
            </a:r>
            <a:r>
              <a:rPr kumimoji="0" lang="en-US" alt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industri</a:t>
            </a:r>
            <a:r>
              <a:rPr kumimoji="0" lang="en-US" alt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kecil</a:t>
            </a:r>
            <a:endParaRPr kumimoji="0" lang="en-US" altLang="id-ID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kumimoji="0" lang="en-US" altLang="id-ID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Bebas</a:t>
            </a:r>
            <a:r>
              <a:rPr kumimoji="0" lang="en-US" alt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alt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keluar</a:t>
            </a:r>
            <a:r>
              <a:rPr kumimoji="0" lang="en-US" alt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masuk</a:t>
            </a:r>
            <a:r>
              <a:rPr kumimoji="0" lang="en-US" alt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pasar</a:t>
            </a:r>
            <a:endParaRPr kumimoji="0" lang="en-US" altLang="id-ID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endParaRPr kumimoji="0" lang="en-US" altLang="id-ID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2575" marR="0" lvl="0" indent="-103505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id-ID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Contoh</a:t>
            </a:r>
            <a:r>
              <a:rPr kumimoji="0" lang="en-US" alt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- </a:t>
            </a:r>
            <a:r>
              <a:rPr kumimoji="0" lang="en-US" altLang="id-ID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perusahaan</a:t>
            </a:r>
            <a:r>
              <a:rPr kumimoji="0" lang="en-US" alt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cosmetik</a:t>
            </a:r>
            <a:r>
              <a:rPr kumimoji="0" lang="en-US" alt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- </a:t>
            </a:r>
            <a:r>
              <a:rPr kumimoji="0" lang="en-US" altLang="id-ID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minuman</a:t>
            </a:r>
            <a:endParaRPr kumimoji="0" lang="en-US" altLang="id-ID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2575" marR="0" lvl="0" indent="-103505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</a:t>
            </a:r>
            <a:r>
              <a:rPr kumimoji="0" lang="en-US" altLang="id-ID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makanan</a:t>
            </a:r>
            <a:r>
              <a:rPr kumimoji="0" lang="en-US" alt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</a:t>
            </a:r>
            <a:r>
              <a:rPr kumimoji="0" lang="en-US" altLang="id-ID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Obat-obatan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altLang="id-ID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203575" y="2327275"/>
            <a:ext cx="1008063" cy="1871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400" b="1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Slide Number Placeholder 3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3517900" y="6284913"/>
            <a:ext cx="47244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numCol="1" anchor="b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r" eaLnBrk="1" hangingPunct="1">
              <a:lnSpc>
                <a:spcPct val="90000"/>
              </a:lnSpc>
            </a:pPr>
            <a:fld id="{9A0DB2DC-4C9A-4742-B13C-FB6460FD3503}" type="slidenum">
              <a:rPr lang="en-US" altLang="id-ID" sz="1300" dirty="0"/>
            </a:fld>
            <a:endParaRPr lang="en-US" altLang="id-ID" sz="1300" dirty="0"/>
          </a:p>
        </p:txBody>
      </p:sp>
      <p:pic>
        <p:nvPicPr>
          <p:cNvPr id="11" name="Picture 10" descr="cartel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7179982" y="5486399"/>
            <a:ext cx="1734381" cy="1157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57200" y="330200"/>
            <a:ext cx="5867400" cy="599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4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2125" y="1890713"/>
            <a:ext cx="5457825" cy="3325813"/>
          </a:xfrm>
        </p:spPr>
        <p:txBody>
          <a:bodyPr vert="horz" wrap="square" lIns="91440" tIns="0" rIns="91440" bIns="45720" numCol="1" rtlCol="0" anchor="t" anchorCtr="0" compatLnSpc="1"/>
          <a:lstStyle/>
          <a:p>
            <a:pPr marL="27305" marR="0" lvl="0" indent="0" algn="ctr" defTabSz="9144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kumimoji="0" sz="60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PASAR OLIGOPOLI</a:t>
            </a:r>
            <a:endParaRPr kumimoji="0" sz="6000" b="1" i="0" u="none" strike="noStrike" kern="1200" cap="none" spc="0" normalizeH="0" baseline="0" noProof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2" name="Content Placeholder 8" descr="h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073525"/>
            <a:ext cx="3149600" cy="203358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7831" name="Group 7"/>
          <p:cNvGrpSpPr/>
          <p:nvPr/>
        </p:nvGrpSpPr>
        <p:grpSpPr>
          <a:xfrm>
            <a:off x="7119938" y="246063"/>
            <a:ext cx="1793875" cy="5049837"/>
            <a:chOff x="5486400" y="3048000"/>
            <a:chExt cx="1794513" cy="5051912"/>
          </a:xfrm>
        </p:grpSpPr>
        <p:pic>
          <p:nvPicPr>
            <p:cNvPr id="77832" name="Picture 10" descr="logo-telkomsel | Website Masyarakat Telematika Indones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6400" y="3048000"/>
              <a:ext cx="1676400" cy="11846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33" name="Picture 12" descr="Berkas:XL Axiata.svg - Wikipedia bahasa Indonesia, ensiklopedia bebas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4505" y="4402258"/>
              <a:ext cx="968508" cy="9216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34" name="Picture 14" descr="Indosat Ooredoo - Wikipedia bahasa Indonesia, ensiklopedia bebas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6898" y="5626442"/>
              <a:ext cx="1295400" cy="69735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35" name="Picture 16" descr="Berkah Perpanjang Blackberry 6 Bulan dari 3 'Three' | IndoneKita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7156" y="7299812"/>
              <a:ext cx="636887" cy="800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36" name="Picture 18" descr="Smartfren: Merger dengan Indosat dan XL Bisa Terjadi - Bisnis Tempo.co"/>
            <p:cNvPicPr>
              <a:picLocks noChangeAspect="1"/>
            </p:cNvPicPr>
            <p:nvPr/>
          </p:nvPicPr>
          <p:blipFill>
            <a:blip r:embed="rId7"/>
            <a:srcRect t="32646" b="24178"/>
            <a:stretch>
              <a:fillRect/>
            </a:stretch>
          </p:blipFill>
          <p:spPr>
            <a:xfrm>
              <a:off x="5596607" y="6537298"/>
              <a:ext cx="1684306" cy="47977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4953000" cy="6858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Definisi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Pasar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Oligopoli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8851" name="Footer Placeholder 6"/>
          <p:cNvSpPr txBox="1">
            <a:spLocks noGrp="1"/>
          </p:cNvSpPr>
          <p:nvPr>
            <p:ph type="ftr" sz="quarter" idx="11"/>
          </p:nvPr>
        </p:nvSpPr>
        <p:spPr>
          <a:noFill/>
          <a:ln>
            <a:noFill/>
          </a:ln>
        </p:spPr>
        <p:txBody>
          <a:bodyPr anchor="b" anchorCtr="0"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1400" b="1" dirty="0">
                <a:latin typeface="Times New Roman" panose="02020603050405020304" pitchFamily="18" charset="0"/>
              </a:rPr>
              <a:t>Bahan Ekman-Endri Sentosa-2020</a:t>
            </a:r>
            <a:endParaRPr sz="1400" b="1" dirty="0">
              <a:latin typeface="Times New Roman" panose="02020603050405020304" pitchFamily="18" charset="0"/>
            </a:endParaRPr>
          </a:p>
        </p:txBody>
      </p:sp>
      <p:sp>
        <p:nvSpPr>
          <p:cNvPr id="78852" name="Slide Number Placeholder 5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id-ID" sz="1400" dirty="0">
                <a:latin typeface="Times New Roman" panose="02020603050405020304" pitchFamily="18" charset="0"/>
              </a:rPr>
            </a:fld>
            <a:endParaRPr lang="en-US" altLang="id-ID" sz="1400" dirty="0">
              <a:latin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7772400" cy="472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06400" marR="0" indent="-406400" defTabSz="91440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en-US" sz="1800" i="1" kern="0" cap="none" spc="0" normalizeH="0" baseline="0" noProof="0" dirty="0" err="1">
                <a:latin typeface="+mj-lt"/>
                <a:ea typeface="+mn-ea"/>
                <a:cs typeface="+mn-cs"/>
              </a:rPr>
              <a:t>Pasar</a:t>
            </a:r>
            <a:r>
              <a:rPr kumimoji="0" lang="en-US" sz="1800" i="1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i="1" kern="0" cap="none" spc="0" normalizeH="0" baseline="0" noProof="0" dirty="0" err="1">
                <a:latin typeface="+mj-lt"/>
                <a:ea typeface="+mn-ea"/>
                <a:cs typeface="+mn-cs"/>
              </a:rPr>
              <a:t>oligopoli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adalah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pasar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yang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hanya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terdiri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dari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beberapa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produsen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saja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.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Jika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hanya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dua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perusahaan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disebut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dengan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duopoli</a:t>
            </a:r>
            <a:endParaRPr kumimoji="0" lang="en-US" sz="1800" kern="0" cap="none" spc="0" normalizeH="0" baseline="0" noProof="0" dirty="0">
              <a:latin typeface="+mj-lt"/>
              <a:ea typeface="+mn-ea"/>
              <a:cs typeface="+mn-cs"/>
            </a:endParaRPr>
          </a:p>
          <a:p>
            <a:pPr marL="406400" marR="0" indent="-406400" defTabSz="914400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Merupakan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salah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satu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bentuk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monopoli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tetapi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berbeda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sifat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dimana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dalam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oligopoli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,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kolusi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terjadi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antara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pengusaha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satu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dengan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pengusaha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lain.</a:t>
            </a:r>
            <a:endParaRPr kumimoji="0" lang="en-US" sz="1800" kern="1200" cap="none" spc="0" normalizeH="0" baseline="0" noProof="0" dirty="0">
              <a:latin typeface="+mj-lt"/>
              <a:ea typeface="+mn-ea"/>
              <a:cs typeface="+mn-cs"/>
            </a:endParaRPr>
          </a:p>
          <a:p>
            <a:pPr marL="406400" marR="0" indent="-406400" defTabSz="914400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Pasar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hanya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dikuasai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oleh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beberapa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kelompok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pengusaha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ada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kesepakatan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antar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pengusaha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untuk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mengalahkan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atau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mendikte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pasar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(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konsumen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). Ex :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Melakukan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permainan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harga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.</a:t>
            </a:r>
            <a:endParaRPr kumimoji="0" lang="en-US" sz="1800" kern="1200" cap="none" spc="0" normalizeH="0" baseline="0" noProof="0" dirty="0">
              <a:latin typeface="+mj-lt"/>
              <a:ea typeface="+mn-ea"/>
              <a:cs typeface="+mn-cs"/>
            </a:endParaRPr>
          </a:p>
          <a:p>
            <a:pPr marL="342900" marR="0" indent="-342900" defTabSz="914400" eaLnBrk="0" hangingPunct="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Secara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teoritis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oligopoli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adalah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persaingan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pasar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yang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hanya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terdiri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atas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beberapa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perusahaan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yang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melayani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konsumen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untuk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jenis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produk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tertentu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.</a:t>
            </a:r>
            <a:endParaRPr kumimoji="0" lang="en-US" sz="1800" kern="0" cap="none" spc="0" normalizeH="0" baseline="0" noProof="0" dirty="0">
              <a:latin typeface="+mj-lt"/>
              <a:ea typeface="+mn-ea"/>
              <a:cs typeface="+mn-cs"/>
            </a:endParaRPr>
          </a:p>
          <a:p>
            <a:pPr marL="342900" marR="0" indent="-342900" defTabSz="914400" eaLnBrk="0" hangingPunct="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Oligopoli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bisa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dibentuk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u="sng" kern="0" cap="none" spc="0" normalizeH="0" baseline="0" noProof="0" dirty="0" err="1">
                <a:latin typeface="+mj-lt"/>
                <a:ea typeface="+mn-ea"/>
                <a:cs typeface="+mn-cs"/>
              </a:rPr>
              <a:t>dengan</a:t>
            </a:r>
            <a:r>
              <a:rPr kumimoji="0" lang="en-US" sz="1800" u="sng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u="sng" kern="0" cap="none" spc="0" normalizeH="0" baseline="0" noProof="0" dirty="0" err="1">
                <a:latin typeface="+mj-lt"/>
                <a:ea typeface="+mn-ea"/>
                <a:cs typeface="+mn-cs"/>
              </a:rPr>
              <a:t>kesepakatan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(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biasanya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kesepakatan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untuk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jumlah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produksi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dan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penetapan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harga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jual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)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atau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u="sng" kern="0" cap="none" spc="0" normalizeH="0" baseline="0" noProof="0" dirty="0" err="1">
                <a:latin typeface="+mj-lt"/>
                <a:ea typeface="+mn-ea"/>
                <a:cs typeface="+mn-cs"/>
              </a:rPr>
              <a:t>tanpa</a:t>
            </a:r>
            <a:r>
              <a:rPr kumimoji="0" lang="en-US" sz="1800" u="sng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u="sng" kern="0" cap="none" spc="0" normalizeH="0" baseline="0" noProof="0" dirty="0" err="1">
                <a:latin typeface="+mj-lt"/>
                <a:ea typeface="+mn-ea"/>
                <a:cs typeface="+mn-cs"/>
              </a:rPr>
              <a:t>kesepakatan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(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mengekor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) yang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biasanya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akan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menghasilkan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Kurva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Patah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(</a:t>
            </a:r>
            <a:r>
              <a:rPr kumimoji="0" lang="en-US" sz="1800" i="1" kern="0" cap="none" spc="0" normalizeH="0" baseline="0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Kinked Demand</a:t>
            </a:r>
            <a:r>
              <a:rPr kumimoji="0" lang="en-US" sz="1800" kern="0" cap="none" spc="0" normalizeH="0" baseline="0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)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dalam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strategi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penentuan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harga</a:t>
            </a:r>
            <a:endParaRPr kumimoji="0" lang="en-US" sz="1800" kern="1200" cap="none" spc="0" normalizeH="0" baseline="0" noProof="0" dirty="0">
              <a:latin typeface="+mj-lt"/>
              <a:ea typeface="+mn-ea"/>
              <a:cs typeface="+mn-cs"/>
            </a:endParaRPr>
          </a:p>
          <a:p>
            <a:pPr marL="406400" marR="0" indent="-406400" defTabSz="914400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US" sz="1600" kern="0" cap="none" spc="0" normalizeH="0" baseline="0" noProof="0" dirty="0">
              <a:latin typeface="+mj-lt"/>
              <a:ea typeface="+mn-ea"/>
              <a:cs typeface="+mn-cs"/>
            </a:endParaRPr>
          </a:p>
          <a:p>
            <a:pPr marL="342900" marR="0" indent="-342900" defTabSz="914400">
              <a:spcBef>
                <a:spcPts val="6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0" lang="en-US" sz="1600" kern="0" cap="none" spc="0" normalizeH="0" baseline="0" noProof="0" dirty="0"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charRg st="0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26" end="2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charRg st="126" end="2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68" end="4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charRg st="268" end="4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36" end="5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charRg st="436" end="5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582" end="8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charRg st="582" end="8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0" y="1219200"/>
            <a:ext cx="7800975" cy="495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marL="635000" marR="0" indent="-609600" defTabSz="9144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Terdapat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sedikit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penjual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.</a:t>
            </a:r>
            <a:endParaRPr kumimoji="0" lang="en-US" sz="1800" kern="0" cap="none" spc="0" normalizeH="0" baseline="0" noProof="0" dirty="0">
              <a:latin typeface="+mj-lt"/>
              <a:ea typeface="+mn-ea"/>
              <a:cs typeface="+mn-cs"/>
            </a:endParaRPr>
          </a:p>
          <a:p>
            <a:pPr marL="635000" marR="0" indent="-609600" defTabSz="9144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Terdapat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sedikit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rintangan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untuk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memasuki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industri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oligopoli</a:t>
            </a:r>
            <a:endParaRPr kumimoji="0" lang="en-US" sz="1800" kern="0" cap="none" spc="0" normalizeH="0" baseline="0" noProof="0" dirty="0">
              <a:latin typeface="+mj-lt"/>
              <a:ea typeface="+mn-ea"/>
              <a:cs typeface="+mn-cs"/>
            </a:endParaRPr>
          </a:p>
          <a:p>
            <a:pPr marL="635000" marR="0" indent="-609600" defTabSz="9144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Keputusan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harga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yang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diambil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oleh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satu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perusahaan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harus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di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pertimbangkan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oleh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perusahaan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yang lain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dalam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industri</a:t>
            </a:r>
            <a:endParaRPr kumimoji="0" lang="en-US" sz="1800" kern="0" cap="none" spc="0" normalizeH="0" baseline="0" noProof="0" dirty="0">
              <a:latin typeface="+mj-lt"/>
              <a:ea typeface="+mn-ea"/>
              <a:cs typeface="+mn-cs"/>
            </a:endParaRPr>
          </a:p>
          <a:p>
            <a:pPr marL="635000" marR="0" indent="-609600" defTabSz="9144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Produk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mempunyai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ukuran</a:t>
            </a:r>
            <a:r>
              <a:rPr kumimoji="0" lang="en-US" sz="1800" kern="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0" cap="none" spc="0" normalizeH="0" baseline="0" noProof="0" dirty="0" err="1">
                <a:latin typeface="+mj-lt"/>
                <a:ea typeface="+mn-ea"/>
                <a:cs typeface="+mn-cs"/>
              </a:rPr>
              <a:t>standar</a:t>
            </a:r>
            <a:endParaRPr kumimoji="0" lang="en-US" sz="1800" kern="0" cap="none" spc="0" normalizeH="0" baseline="0" noProof="0" dirty="0">
              <a:latin typeface="+mj-lt"/>
              <a:ea typeface="+mn-ea"/>
              <a:cs typeface="+mn-cs"/>
            </a:endParaRPr>
          </a:p>
          <a:p>
            <a:pPr marL="635000" marR="0" indent="-609600" defTabSz="914400"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Menghasilkan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barang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standar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maupun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barang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yang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berbeda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coraknya</a:t>
            </a:r>
            <a:endParaRPr kumimoji="0" lang="en-US" sz="1800" kern="1200" cap="none" spc="0" normalizeH="0" baseline="0" noProof="0" dirty="0">
              <a:latin typeface="+mj-lt"/>
              <a:ea typeface="+mn-ea"/>
              <a:cs typeface="+mn-cs"/>
            </a:endParaRPr>
          </a:p>
          <a:p>
            <a:pPr marL="635000" marR="0" indent="-609600" defTabSz="914400"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Kemampuan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menentukan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harga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ada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kalanya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kuat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ada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kalanya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lemah</a:t>
            </a:r>
            <a:endParaRPr kumimoji="0" lang="en-US" sz="1800" kern="1200" cap="none" spc="0" normalizeH="0" baseline="0" noProof="0" dirty="0">
              <a:latin typeface="+mj-lt"/>
              <a:ea typeface="+mn-ea"/>
              <a:cs typeface="+mn-cs"/>
            </a:endParaRPr>
          </a:p>
          <a:p>
            <a:pPr marL="635000" marR="0" indent="-609600" defTabSz="914400"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Pada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umumnya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memerlukan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promosi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 (</a:t>
            </a:r>
            <a:r>
              <a:rPr kumimoji="0" lang="en-US" sz="1800" kern="1200" cap="none" spc="0" normalizeH="0" baseline="0" noProof="0" dirty="0" err="1">
                <a:latin typeface="+mj-lt"/>
                <a:ea typeface="+mn-ea"/>
                <a:cs typeface="+mn-cs"/>
              </a:rPr>
              <a:t>iklan</a:t>
            </a:r>
            <a:r>
              <a:rPr kumimoji="0" lang="en-US" sz="1800" kern="1200" cap="none" spc="0" normalizeH="0" baseline="0" noProof="0" dirty="0">
                <a:latin typeface="+mj-lt"/>
                <a:ea typeface="+mn-ea"/>
                <a:cs typeface="+mn-cs"/>
              </a:rPr>
              <a:t>)</a:t>
            </a:r>
            <a:endParaRPr kumimoji="0" lang="en-US" sz="1800" kern="1200" cap="none" spc="0" normalizeH="0" baseline="0" noProof="0" dirty="0">
              <a:latin typeface="+mj-lt"/>
              <a:ea typeface="+mn-ea"/>
              <a:cs typeface="+mn-cs"/>
            </a:endParaRPr>
          </a:p>
          <a:p>
            <a:pPr marL="635000" marR="0" indent="-609600" defTabSz="914400">
              <a:buClrTx/>
              <a:buSzTx/>
              <a:buFont typeface="+mj-lt"/>
              <a:buAutoNum type="arabicPeriod"/>
              <a:defRPr/>
            </a:pPr>
            <a:endParaRPr kumimoji="0" lang="en-US" sz="1800" kern="1200" cap="none" spc="0" normalizeH="0" baseline="0" noProof="0" dirty="0">
              <a:latin typeface="+mj-lt"/>
              <a:ea typeface="+mn-ea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d-ID" sz="1800" kern="1200" cap="none" spc="0" normalizeH="0" baseline="0" noProof="0" dirty="0">
                <a:latin typeface="+mj-lt"/>
                <a:ea typeface="+mn-ea"/>
                <a:cs typeface="+mn-cs"/>
              </a:rPr>
              <a:t>Pasar oligopoli  jumlah perusahaan yang menguasai pasar lebih dari dua tetapi tidak banyak (oligos = sedikit)  sehingga tindakan dari pengusaha yang satu akan mempengaruhi kebijakan dari pengusaha lainnya.  </a:t>
            </a:r>
            <a:endParaRPr kumimoji="0" lang="en-US" sz="1800" kern="1200" cap="none" spc="0" normalizeH="0" baseline="0" noProof="0" dirty="0">
              <a:latin typeface="+mj-lt"/>
              <a:ea typeface="+mn-ea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d-ID" sz="1800" kern="1200" cap="none" spc="0" normalizeH="0" baseline="0" noProof="0" dirty="0">
                <a:latin typeface="+mj-lt"/>
                <a:ea typeface="+mn-ea"/>
                <a:cs typeface="+mn-cs"/>
              </a:rPr>
              <a:t>Apabila produk yang dihasilkan oleh pengusaha oligopoli  homogen maka pasar dinamakan oligopoli murni</a:t>
            </a:r>
            <a:r>
              <a:rPr kumimoji="0" lang="id-ID" sz="1800" i="1" kern="1200" cap="none" spc="0" normalizeH="0" baseline="0" noProof="0" dirty="0">
                <a:latin typeface="+mj-lt"/>
                <a:ea typeface="+mn-ea"/>
                <a:cs typeface="+mn-cs"/>
              </a:rPr>
              <a:t> ( pure oligopoly)</a:t>
            </a:r>
            <a:r>
              <a:rPr kumimoji="0" lang="id-ID" sz="1800" kern="1200" cap="none" spc="0" normalizeH="0" baseline="0" noProof="0" dirty="0">
                <a:latin typeface="+mj-lt"/>
                <a:ea typeface="+mn-ea"/>
                <a:cs typeface="+mn-cs"/>
              </a:rPr>
              <a:t>  dan apabila produk yang dihasilkan tidak homogen maka dinamakan  oligopoli yang dibedakan </a:t>
            </a:r>
            <a:r>
              <a:rPr kumimoji="0" lang="id-ID" sz="1800" i="1" kern="1200" cap="none" spc="0" normalizeH="0" baseline="0" noProof="0" dirty="0">
                <a:latin typeface="+mj-lt"/>
                <a:ea typeface="+mn-ea"/>
                <a:cs typeface="+mn-cs"/>
              </a:rPr>
              <a:t>(differentiated oligopoly).</a:t>
            </a:r>
            <a:r>
              <a:rPr kumimoji="0" lang="id-ID" sz="18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endParaRPr kumimoji="0" lang="id-ID" sz="1800" kern="1200" cap="none" spc="0" normalizeH="0" baseline="0" noProof="0" dirty="0">
              <a:latin typeface="+mj-lt"/>
              <a:ea typeface="+mn-ea"/>
              <a:cs typeface="+mn-cs"/>
            </a:endParaRPr>
          </a:p>
          <a:p>
            <a:pPr marL="635000" marR="0" indent="-609600" defTabSz="914400">
              <a:buClrTx/>
              <a:buSzTx/>
              <a:buFont typeface="+mj-lt"/>
              <a:buAutoNum type="arabicPeriod"/>
              <a:defRPr/>
            </a:pPr>
            <a:endParaRPr kumimoji="0" lang="en-US" sz="1800" kern="1200" cap="none" spc="0" normalizeH="0" baseline="0" noProof="0" dirty="0">
              <a:latin typeface="+mj-lt"/>
              <a:ea typeface="+mn-ea"/>
              <a:cs typeface="+mn-cs"/>
            </a:endParaRPr>
          </a:p>
          <a:p>
            <a:pPr marL="457200" marR="0" indent="-457200" defTabSz="9144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+mj-lt"/>
              <a:buAutoNum type="arabicPeriod"/>
              <a:defRPr/>
            </a:pPr>
            <a:endParaRPr kumimoji="0" lang="en-US" sz="1800" kern="0" cap="none" spc="0" normalizeH="0" baseline="0" noProof="0" dirty="0">
              <a:latin typeface="+mj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5943600" cy="8382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Ciri-ciri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Pasar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Oligopoli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9876" name="Footer Placeholder 7"/>
          <p:cNvSpPr txBox="1">
            <a:spLocks noGrp="1"/>
          </p:cNvSpPr>
          <p:nvPr>
            <p:ph type="ftr" sz="quarter" idx="11"/>
          </p:nvPr>
        </p:nvSpPr>
        <p:spPr>
          <a:noFill/>
          <a:ln>
            <a:noFill/>
          </a:ln>
        </p:spPr>
        <p:txBody>
          <a:bodyPr anchor="b" anchorCtr="0"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1400" b="1" dirty="0">
                <a:latin typeface="Times New Roman" panose="02020603050405020304" pitchFamily="18" charset="0"/>
              </a:rPr>
              <a:t>Bahan Ekman-Endri Sentosa-2020</a:t>
            </a:r>
            <a:endParaRPr sz="1400" b="1" dirty="0">
              <a:latin typeface="Times New Roman" panose="02020603050405020304" pitchFamily="18" charset="0"/>
            </a:endParaRPr>
          </a:p>
        </p:txBody>
      </p:sp>
      <p:sp>
        <p:nvSpPr>
          <p:cNvPr id="79877" name="Slide Number Placeholder 6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id-ID" sz="1400" dirty="0">
                <a:latin typeface="Times New Roman" panose="02020603050405020304" pitchFamily="18" charset="0"/>
              </a:rPr>
            </a:fld>
            <a:endParaRPr lang="en-US" altLang="id-ID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51050" y="574675"/>
            <a:ext cx="5129213" cy="1235075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CONTOH OLIGOPOLI</a:t>
            </a:r>
            <a:endParaRPr kumimoji="0" lang="en-US" sz="4800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0899" name="Footer Placeholder 7"/>
          <p:cNvSpPr txBox="1">
            <a:spLocks noGrp="1"/>
          </p:cNvSpPr>
          <p:nvPr>
            <p:ph type="ftr" sz="quarter" idx="11"/>
          </p:nvPr>
        </p:nvSpPr>
        <p:spPr>
          <a:xfrm>
            <a:off x="4419600" y="6248400"/>
            <a:ext cx="2895600" cy="457200"/>
          </a:xfrm>
          <a:noFill/>
          <a:ln>
            <a:noFill/>
          </a:ln>
        </p:spPr>
        <p:txBody>
          <a:bodyPr anchor="b" anchorCtr="0"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1400" b="1" dirty="0">
                <a:latin typeface="Times New Roman" panose="02020603050405020304" pitchFamily="18" charset="0"/>
              </a:rPr>
              <a:t>Bahan Ekman-Endri Sentosa-2020</a:t>
            </a:r>
            <a:endParaRPr sz="1400" b="1" dirty="0">
              <a:latin typeface="Times New Roman" panose="02020603050405020304" pitchFamily="18" charset="0"/>
            </a:endParaRPr>
          </a:p>
        </p:txBody>
      </p:sp>
      <p:sp>
        <p:nvSpPr>
          <p:cNvPr id="80900" name="Slide Number Placeholder 6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id-ID" sz="1400" dirty="0">
                <a:latin typeface="Times New Roman" panose="02020603050405020304" pitchFamily="18" charset="0"/>
              </a:rPr>
            </a:fld>
            <a:endParaRPr lang="en-US" altLang="id-ID" sz="1400" dirty="0">
              <a:latin typeface="Times New Roman" panose="02020603050405020304" pitchFamily="18" charset="0"/>
            </a:endParaRPr>
          </a:p>
        </p:txBody>
      </p:sp>
      <p:grpSp>
        <p:nvGrpSpPr>
          <p:cNvPr id="80901" name="Group 1"/>
          <p:cNvGrpSpPr/>
          <p:nvPr/>
        </p:nvGrpSpPr>
        <p:grpSpPr>
          <a:xfrm>
            <a:off x="109538" y="2133600"/>
            <a:ext cx="9007475" cy="3581400"/>
            <a:chOff x="0" y="1676400"/>
            <a:chExt cx="9007475" cy="3581400"/>
          </a:xfrm>
        </p:grpSpPr>
        <p:pic>
          <p:nvPicPr>
            <p:cNvPr id="80902" name="Picture 2" descr="Soft Drink Market Share - Beverage Industry Project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1676400"/>
              <a:ext cx="4267200" cy="35814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0903" name="Picture 2" descr="Statistik 1 1 intro &amp; dist frek"/>
            <p:cNvPicPr>
              <a:picLocks noChangeAspect="1"/>
            </p:cNvPicPr>
            <p:nvPr/>
          </p:nvPicPr>
          <p:blipFill>
            <a:blip r:embed="rId2"/>
            <a:srcRect l="13995" t="9979" r="12366" b="20630"/>
            <a:stretch>
              <a:fillRect/>
            </a:stretch>
          </p:blipFill>
          <p:spPr>
            <a:xfrm>
              <a:off x="4267200" y="1790700"/>
              <a:ext cx="4740275" cy="33528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1143000"/>
          </a:xfrm>
        </p:spPr>
        <p:txBody>
          <a:bodyPr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CONTOH PERUSAHAAN OLIGOPOLIS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923" name="Text Placeholder 4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4040188" cy="762000"/>
          </a:xfrm>
          <a:solidFill>
            <a:schemeClr val="bg1">
              <a:alpha val="100000"/>
            </a:schemeClr>
          </a:solidFill>
          <a:ln>
            <a:solidFill>
              <a:schemeClr val="bg1">
                <a:alpha val="100000"/>
              </a:schemeClr>
            </a:solidFill>
          </a:ln>
        </p:spPr>
        <p:txBody>
          <a:bodyPr vert="horz" wrap="square" lIns="91440" tIns="45720" rIns="91440" bIns="45720" anchor="ctr" anchorCtr="0"/>
          <a:p>
            <a:pPr marL="63500"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Arial" panose="020B0604020202020204" pitchFamily="34" charset="0"/>
            </a:pPr>
            <a:r>
              <a:rPr lang="zh-CN" altLang="x-none" b="1" kern="1200" dirty="0" err="1">
                <a:latin typeface="+mn-lt"/>
                <a:ea typeface="+mn-ea"/>
                <a:cs typeface="+mn-cs"/>
              </a:rPr>
              <a:t>Produsen</a:t>
            </a:r>
            <a:r>
              <a:rPr lang="zh-CN" altLang="x-none" b="1" kern="1200" dirty="0">
                <a:latin typeface="+mn-lt"/>
                <a:ea typeface="+mn-ea"/>
                <a:cs typeface="+mn-cs"/>
              </a:rPr>
              <a:t> PRODUK KONSUMSI RUMAH TANGGA</a:t>
            </a:r>
            <a:endParaRPr lang="zh-CN" altLang="x-none" b="1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8" descr="h10.jpg"/>
          <p:cNvPicPr>
            <a:picLocks noGrp="1" noChangeAspect="1"/>
          </p:cNvPicPr>
          <p:nvPr>
            <p:ph sz="quarter" idx="2"/>
          </p:nvPr>
        </p:nvPicPr>
        <p:blipFill>
          <a:blip r:embed="rId1"/>
          <a:stretch>
            <a:fillRect/>
          </a:stretch>
        </p:blipFill>
        <p:spPr>
          <a:xfrm>
            <a:off x="457200" y="2971800"/>
            <a:ext cx="4343400" cy="3065463"/>
          </a:xfrm>
          <a:ln/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25" name="Text Placeholder 7"/>
          <p:cNvSpPr>
            <a:spLocks noGrp="1"/>
          </p:cNvSpPr>
          <p:nvPr>
            <p:ph type="body" sz="half" idx="3"/>
          </p:nvPr>
        </p:nvSpPr>
        <p:spPr>
          <a:xfrm>
            <a:off x="4724400" y="1981200"/>
            <a:ext cx="4041775" cy="639763"/>
          </a:xfrm>
          <a:solidFill>
            <a:schemeClr val="bg1">
              <a:alpha val="100000"/>
            </a:schemeClr>
          </a:solidFill>
          <a:ln>
            <a:solidFill>
              <a:schemeClr val="bg1">
                <a:alpha val="100000"/>
              </a:schemeClr>
            </a:solidFill>
          </a:ln>
        </p:spPr>
        <p:txBody>
          <a:bodyPr vert="horz" wrap="square" lIns="91440" tIns="45720" rIns="91440" bIns="45720" anchor="ctr" anchorCtr="0"/>
          <a:p>
            <a:pPr marL="63500" algn="r" eaLnBrk="1" hangingPunct="1">
              <a:buSzPct val="80000"/>
              <a:buFont typeface="Arial" panose="020B0604020202020204" pitchFamily="34" charset="0"/>
            </a:pPr>
            <a:r>
              <a:rPr lang="zh-CN" altLang="x-none" b="1" kern="1200" dirty="0">
                <a:latin typeface="+mn-lt"/>
                <a:ea typeface="+mn-ea"/>
                <a:cs typeface="+mn-cs"/>
              </a:rPr>
              <a:t>Operator </a:t>
            </a:r>
            <a:r>
              <a:rPr lang="zh-CN" altLang="x-none" b="1" kern="1200" dirty="0" err="1">
                <a:latin typeface="+mn-lt"/>
                <a:ea typeface="+mn-ea"/>
                <a:cs typeface="+mn-cs"/>
              </a:rPr>
              <a:t>telepon</a:t>
            </a:r>
            <a:r>
              <a:rPr lang="zh-CN" altLang="x-none" b="1" kern="1200" dirty="0">
                <a:latin typeface="+mn-lt"/>
                <a:ea typeface="+mn-ea"/>
                <a:cs typeface="+mn-cs"/>
              </a:rPr>
              <a:t> </a:t>
            </a:r>
            <a:r>
              <a:rPr lang="zh-CN" altLang="x-none" b="1" kern="1200" dirty="0" err="1">
                <a:latin typeface="+mn-lt"/>
                <a:ea typeface="+mn-ea"/>
                <a:cs typeface="+mn-cs"/>
              </a:rPr>
              <a:t>selular</a:t>
            </a:r>
            <a:endParaRPr lang="zh-CN" altLang="x-none" b="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13"/>
          </p:nvPr>
        </p:nvSpPr>
        <p:spPr>
          <a:noFill/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Ekman-Endri Sentosa-2020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4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fld id="{9A0DB2DC-4C9A-4742-B13C-FB6460FD3503}" type="slidenum">
              <a:rPr lang="en-US" sz="1200" dirty="0">
                <a:solidFill>
                  <a:srgbClr val="B5A788"/>
                </a:solidFill>
              </a:rPr>
            </a:fld>
            <a:endParaRPr lang="en-US" sz="1200" dirty="0">
              <a:solidFill>
                <a:srgbClr val="B5A788"/>
              </a:solidFill>
            </a:endParaRPr>
          </a:p>
        </p:txBody>
      </p:sp>
      <p:grpSp>
        <p:nvGrpSpPr>
          <p:cNvPr id="81928" name="Group 7"/>
          <p:cNvGrpSpPr/>
          <p:nvPr/>
        </p:nvGrpSpPr>
        <p:grpSpPr>
          <a:xfrm>
            <a:off x="5245100" y="3111500"/>
            <a:ext cx="3359150" cy="1690688"/>
            <a:chOff x="5486400" y="3048000"/>
            <a:chExt cx="3359945" cy="1691829"/>
          </a:xfrm>
        </p:grpSpPr>
        <p:pic>
          <p:nvPicPr>
            <p:cNvPr id="81929" name="Picture 10" descr="logo-telkomsel | Website Masyarakat Telematika Indonesi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6400" y="3048000"/>
              <a:ext cx="1676400" cy="11846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30" name="Picture 12" descr="Berkas:XL Axiata.svg - Wikipedia bahasa Indonesia, ensiklopedia beba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2992" y="3289204"/>
              <a:ext cx="701615" cy="6677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31" name="Picture 14" descr="Indosat Ooredoo - Wikipedia bahasa Indonesia, ensiklopedia bebas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6401" y="4042472"/>
              <a:ext cx="1295400" cy="69735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32" name="Picture 16" descr="Berkah Perpanjang Blackberry 6 Bulan dari 3 'Three' | IndoneKita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09458" y="3188438"/>
              <a:ext cx="636887" cy="800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33" name="Picture 18" descr="Smartfren: Merger dengan Indosat dan XL Bisa Terjadi - Bisnis Tempo.co"/>
            <p:cNvPicPr>
              <a:picLocks noChangeAspect="1"/>
            </p:cNvPicPr>
            <p:nvPr/>
          </p:nvPicPr>
          <p:blipFill>
            <a:blip r:embed="rId6"/>
            <a:srcRect t="32646" b="24178"/>
            <a:stretch>
              <a:fillRect/>
            </a:stretch>
          </p:blipFill>
          <p:spPr>
            <a:xfrm>
              <a:off x="6846831" y="4234484"/>
              <a:ext cx="1684306" cy="47977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cut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Footer Placeholder 7"/>
          <p:cNvSpPr txBox="1">
            <a:spLocks noGrp="1"/>
          </p:cNvSpPr>
          <p:nvPr>
            <p:ph type="ftr" sz="quarter" idx="11"/>
          </p:nvPr>
        </p:nvSpPr>
        <p:spPr>
          <a:xfrm>
            <a:off x="1809750" y="6543675"/>
            <a:ext cx="4086225" cy="247650"/>
          </a:xfrm>
          <a:noFill/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Ekman-Endri Sentosa-2020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714500"/>
            <a:ext cx="3429000" cy="723900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1.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Oligopoli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dengan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kerja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sama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5357813" y="1643063"/>
            <a:ext cx="3214688" cy="7969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Oligopoli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tanpa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kerja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sama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71688" y="428625"/>
            <a:ext cx="5257800" cy="85725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marR="0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JENIS OLIGOPOLI</a:t>
            </a:r>
            <a:endParaRPr kumimoji="0" lang="en-US" sz="4400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00063" y="2928938"/>
            <a:ext cx="4143375" cy="3143250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anchor="ctr">
            <a:normAutofit fontScale="97500"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 dirty="0">
                <a:ln>
                  <a:solidFill>
                    <a:schemeClr val="tx1"/>
                  </a:solidFill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Cartel model</a:t>
            </a:r>
            <a:endParaRPr kumimoji="0" lang="en-US" kern="1200" cap="none" spc="0" normalizeH="0" baseline="0" noProof="0" dirty="0">
              <a:ln>
                <a:solidFill>
                  <a:schemeClr val="tx1"/>
                </a:solidFill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  <a:p>
            <a:pPr marR="0" algn="ctr" defTabSz="9144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kern="1200" cap="none" spc="0" normalizeH="0" baseline="0" noProof="0" dirty="0" err="1">
                <a:ln>
                  <a:solidFill>
                    <a:schemeClr val="tx1"/>
                  </a:solidFill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Maks</a:t>
            </a:r>
            <a:r>
              <a:rPr kumimoji="0" lang="en-US" kern="1200" cap="none" spc="0" normalizeH="0" baseline="0" noProof="0" dirty="0">
                <a:ln>
                  <a:solidFill>
                    <a:schemeClr val="tx1"/>
                  </a:solidFill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 </a:t>
            </a:r>
            <a:r>
              <a:rPr kumimoji="0" lang="en-US" kern="1200" cap="none" spc="0" normalizeH="0" baseline="0" noProof="0" dirty="0" err="1">
                <a:ln>
                  <a:solidFill>
                    <a:schemeClr val="tx1"/>
                  </a:solidFill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keuntungan</a:t>
            </a:r>
            <a:endParaRPr kumimoji="0" lang="en-US" kern="1200" cap="none" spc="0" normalizeH="0" baseline="0" noProof="0" dirty="0">
              <a:ln>
                <a:solidFill>
                  <a:schemeClr val="tx1"/>
                </a:solidFill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  <a:p>
            <a:pPr marR="0" algn="ctr" defTabSz="9144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kern="1200" cap="none" spc="0" normalizeH="0" baseline="0" noProof="0" dirty="0" err="1">
                <a:ln>
                  <a:solidFill>
                    <a:schemeClr val="tx1"/>
                  </a:solidFill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Membagi</a:t>
            </a:r>
            <a:r>
              <a:rPr kumimoji="0" lang="en-US" kern="1200" cap="none" spc="0" normalizeH="0" baseline="0" noProof="0" dirty="0">
                <a:ln>
                  <a:solidFill>
                    <a:schemeClr val="tx1"/>
                  </a:solidFill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 </a:t>
            </a:r>
            <a:r>
              <a:rPr kumimoji="0" lang="en-US" kern="1200" cap="none" spc="0" normalizeH="0" baseline="0" noProof="0" dirty="0" err="1">
                <a:ln>
                  <a:solidFill>
                    <a:schemeClr val="tx1"/>
                  </a:solidFill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pasar</a:t>
            </a:r>
            <a:endParaRPr kumimoji="0" lang="en-US" kern="1200" cap="none" spc="0" normalizeH="0" baseline="0" noProof="0" dirty="0">
              <a:ln>
                <a:solidFill>
                  <a:schemeClr val="tx1"/>
                </a:solidFill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kern="1200" cap="none" spc="0" normalizeH="0" baseline="0" noProof="0" dirty="0">
              <a:ln>
                <a:solidFill>
                  <a:schemeClr val="tx1"/>
                </a:solidFill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 dirty="0">
                <a:ln>
                  <a:solidFill>
                    <a:schemeClr val="tx1"/>
                  </a:solidFill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Price leadership model</a:t>
            </a:r>
            <a:endParaRPr kumimoji="0" lang="en-US" kern="1200" cap="none" spc="0" normalizeH="0" baseline="0" noProof="0" dirty="0">
              <a:ln>
                <a:solidFill>
                  <a:schemeClr val="tx1"/>
                </a:solidFill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  <a:p>
            <a:pPr marR="0" algn="ctr" defTabSz="9144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kern="1200" cap="none" spc="0" normalizeH="0" baseline="0" noProof="0" dirty="0">
                <a:ln>
                  <a:solidFill>
                    <a:schemeClr val="tx1"/>
                  </a:solidFill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Low cost</a:t>
            </a:r>
            <a:endParaRPr kumimoji="0" lang="en-US" kern="1200" cap="none" spc="0" normalizeH="0" baseline="0" noProof="0" dirty="0">
              <a:ln>
                <a:solidFill>
                  <a:schemeClr val="tx1"/>
                </a:solidFill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  <a:p>
            <a:pPr marR="0" algn="ctr" defTabSz="9144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kern="1200" cap="none" spc="0" normalizeH="0" baseline="0" noProof="0" dirty="0">
                <a:ln>
                  <a:solidFill>
                    <a:schemeClr val="tx1"/>
                  </a:solidFill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Dominant </a:t>
            </a:r>
            <a:endParaRPr kumimoji="0" lang="en-US" kern="1200" cap="none" spc="0" normalizeH="0" baseline="0" noProof="0" dirty="0">
              <a:ln>
                <a:solidFill>
                  <a:schemeClr val="tx1"/>
                </a:solidFill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  <a:p>
            <a:pPr marR="0" algn="ctr" defTabSz="9144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kern="1200" cap="none" spc="0" normalizeH="0" baseline="0" noProof="0" dirty="0" err="1">
                <a:ln>
                  <a:solidFill>
                    <a:schemeClr val="tx1"/>
                  </a:solidFill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Barometris</a:t>
            </a:r>
            <a:endParaRPr kumimoji="0" lang="en-US" kern="1200" cap="none" spc="0" normalizeH="0" baseline="0" noProof="0" dirty="0">
              <a:ln>
                <a:solidFill>
                  <a:schemeClr val="tx1"/>
                </a:solidFill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214938" y="2928938"/>
            <a:ext cx="3643313" cy="314325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>
            <a:normAutofit fontScale="97500"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kern="1200" cap="none" spc="0" normalizeH="0" baseline="0" noProof="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900" kern="1200" cap="none" spc="0" normalizeH="0" baseline="0" noProof="0" dirty="0" err="1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Duopoli</a:t>
            </a:r>
            <a:endParaRPr kumimoji="0" lang="en-US" sz="2900" kern="1200" cap="none" spc="0" normalizeH="0" baseline="0" noProof="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500" kern="1200" cap="none" spc="0" normalizeH="0" baseline="0" noProof="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  <a:p>
            <a:pPr marR="0" algn="ctr" defTabSz="9144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2000" kern="1200" cap="none" spc="0" normalizeH="0" baseline="0" noProof="0" dirty="0" err="1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Cournot</a:t>
            </a:r>
            <a:r>
              <a:rPr kumimoji="0" lang="en-US" sz="2000" kern="1200" cap="none" spc="0" normalizeH="0" baseline="0" noProof="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 model</a:t>
            </a:r>
            <a:endParaRPr kumimoji="0" lang="en-US" sz="2000" kern="1200" cap="none" spc="0" normalizeH="0" baseline="0" noProof="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  <a:p>
            <a:pPr marR="0" algn="ctr" defTabSz="9144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2000" kern="1200" cap="none" spc="0" normalizeH="0" baseline="0" noProof="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Bertrand model</a:t>
            </a:r>
            <a:endParaRPr kumimoji="0" lang="en-US" sz="2000" kern="1200" cap="none" spc="0" normalizeH="0" baseline="0" noProof="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  <a:p>
            <a:pPr marR="0" algn="ctr" defTabSz="9144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2000" kern="1200" cap="none" spc="0" normalizeH="0" baseline="0" noProof="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Chamberlin model</a:t>
            </a:r>
            <a:endParaRPr kumimoji="0" lang="en-US" sz="2000" kern="1200" cap="none" spc="0" normalizeH="0" baseline="0" noProof="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  <a:p>
            <a:pPr marR="0" algn="ctr" defTabSz="9144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2000" kern="1200" cap="none" spc="0" normalizeH="0" baseline="0" noProof="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Kinked demand model</a:t>
            </a:r>
            <a:endParaRPr kumimoji="0" lang="en-US" sz="2000" kern="1200" cap="none" spc="0" normalizeH="0" baseline="0" noProof="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  <a:p>
            <a:pPr marR="0" algn="ctr" defTabSz="9144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2000" kern="1200" cap="none" spc="0" normalizeH="0" baseline="0" noProof="0" dirty="0" err="1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Stackelberg</a:t>
            </a:r>
            <a:r>
              <a:rPr kumimoji="0" lang="en-US" sz="2000" kern="1200" cap="none" spc="0" normalizeH="0" baseline="0" noProof="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 model </a:t>
            </a:r>
            <a:endParaRPr kumimoji="0" lang="en-US" sz="2000" kern="1200" cap="none" spc="0" normalizeH="0" baseline="0" noProof="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kern="1200" cap="none" spc="0" normalizeH="0" baseline="0" noProof="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 </a:t>
            </a:r>
            <a:endParaRPr kumimoji="0" lang="en-US" sz="2000" kern="1200" cap="none" spc="0" normalizeH="0" baseline="0" noProof="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kern="1200" cap="none" spc="0" normalizeH="0" baseline="0" noProof="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571625" y="2428875"/>
            <a:ext cx="1500188" cy="50006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357938" y="2500313"/>
            <a:ext cx="1500188" cy="5000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>
            <a:stCxn id="7" idx="2"/>
          </p:cNvCxnSpPr>
          <p:nvPr/>
        </p:nvCxnSpPr>
        <p:spPr>
          <a:xfrm rot="5400000">
            <a:off x="4171950" y="1042988"/>
            <a:ext cx="285750" cy="771525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14875" y="1285875"/>
            <a:ext cx="928688" cy="428625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fld id="{9A0DB2DC-4C9A-4742-B13C-FB6460FD3503}" type="slidenum">
              <a:rPr lang="en-US" sz="1200" dirty="0">
                <a:solidFill>
                  <a:srgbClr val="B5A788"/>
                </a:solidFill>
              </a:rPr>
            </a:fld>
            <a:endParaRPr lang="en-US" sz="1200" dirty="0">
              <a:solidFill>
                <a:srgbClr val="B5A78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8625" y="928688"/>
            <a:ext cx="8534400" cy="542925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</a:ln>
        </p:spPr>
        <p:txBody>
          <a:bodyPr/>
          <a:lstStyle/>
          <a:p>
            <a:pPr marL="365125" marR="0" indent="-282575" defTabSz="914400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kumimoji="0" lang="en-US" sz="1800" i="1" kern="1200" cap="none" spc="0" normalizeH="0" baseline="0" noProof="0" dirty="0" err="1">
                <a:latin typeface="+mn-lt"/>
                <a:ea typeface="+mn-ea"/>
                <a:cs typeface="+mn-cs"/>
              </a:rPr>
              <a:t>Laba</a:t>
            </a:r>
            <a:r>
              <a:rPr kumimoji="0" lang="en-US" sz="1800" i="1" kern="1200" cap="none" spc="0" normalizeH="0" baseline="0" noProof="0" dirty="0">
                <a:latin typeface="+mn-lt"/>
                <a:ea typeface="+mn-ea"/>
                <a:cs typeface="+mn-cs"/>
              </a:rPr>
              <a:t> (</a:t>
            </a:r>
            <a:r>
              <a:rPr kumimoji="0" lang="en-US" sz="1800" i="1" kern="1200" cap="none" spc="0" normalizeH="0" baseline="0" noProof="0" dirty="0">
                <a:latin typeface="+mn-lt"/>
                <a:ea typeface="+mn-ea"/>
                <a:cs typeface="+mn-cs"/>
                <a:sym typeface="Symbol" panose="05050102010706020507" pitchFamily="18" charset="2"/>
              </a:rPr>
              <a:t>) = TR – TC  (TR/Q-TC/Q)*Q</a:t>
            </a:r>
            <a:endParaRPr kumimoji="0" lang="en-US" sz="1800" i="1" kern="1200" cap="none" spc="0" normalizeH="0" baseline="0" noProof="0" dirty="0">
              <a:latin typeface="+mn-lt"/>
              <a:ea typeface="+mn-ea"/>
              <a:cs typeface="+mn-cs"/>
              <a:sym typeface="Symbol" panose="05050102010706020507" pitchFamily="18" charset="2"/>
            </a:endParaRPr>
          </a:p>
          <a:p>
            <a:pPr marL="365125" marR="0" indent="-282575" defTabSz="914400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kumimoji="0" lang="en-US" sz="1800" i="1" kern="1200" cap="none" spc="0" normalizeH="0" baseline="0" noProof="0" dirty="0" err="1">
                <a:latin typeface="+mn-lt"/>
                <a:ea typeface="+mn-ea"/>
                <a:cs typeface="+mn-cs"/>
              </a:rPr>
              <a:t>Laba</a:t>
            </a:r>
            <a:r>
              <a:rPr kumimoji="0" lang="en-US" sz="1800" i="1" kern="1200" cap="none" spc="0" normalizeH="0" baseline="0" noProof="0" dirty="0">
                <a:latin typeface="+mn-lt"/>
                <a:ea typeface="+mn-ea"/>
                <a:cs typeface="+mn-cs"/>
              </a:rPr>
              <a:t> (</a:t>
            </a:r>
            <a:r>
              <a:rPr kumimoji="0" lang="en-US" sz="1800" i="1" kern="1200" cap="none" spc="0" normalizeH="0" baseline="0" noProof="0" dirty="0">
                <a:latin typeface="+mn-lt"/>
                <a:ea typeface="+mn-ea"/>
                <a:cs typeface="+mn-cs"/>
                <a:sym typeface="Symbol" panose="05050102010706020507" pitchFamily="18" charset="2"/>
              </a:rPr>
              <a:t>) = (P – AC)*Q</a:t>
            </a:r>
            <a:endParaRPr kumimoji="0" lang="en-US" sz="1800" i="1" kern="1200" cap="none" spc="0" normalizeH="0" baseline="0" noProof="0" dirty="0">
              <a:latin typeface="+mn-lt"/>
              <a:ea typeface="+mn-ea"/>
              <a:cs typeface="+mn-cs"/>
              <a:sym typeface="Symbol" panose="05050102010706020507" pitchFamily="18" charset="2"/>
            </a:endParaRPr>
          </a:p>
          <a:p>
            <a:pPr marL="365125" marR="0" indent="-282575" defTabSz="914400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endParaRPr kumimoji="0" lang="en-US" sz="3200" i="1" kern="1200" cap="none" spc="0" normalizeH="0" baseline="0" noProof="0" dirty="0">
              <a:latin typeface="+mn-lt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16" name="Line 11"/>
          <p:cNvSpPr/>
          <p:nvPr/>
        </p:nvSpPr>
        <p:spPr>
          <a:xfrm>
            <a:off x="4786313" y="3071813"/>
            <a:ext cx="0" cy="228600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9" name="Text Box 14"/>
          <p:cNvSpPr txBox="1"/>
          <p:nvPr/>
        </p:nvSpPr>
        <p:spPr>
          <a:xfrm>
            <a:off x="6384925" y="2784475"/>
            <a:ext cx="5397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i="1" dirty="0">
                <a:latin typeface="Times New Roman" panose="02020603050405020304" pitchFamily="18" charset="0"/>
              </a:rPr>
              <a:t>TR</a:t>
            </a:r>
            <a:endParaRPr lang="en-US" altLang="id-ID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20" name="Text Box 15"/>
          <p:cNvSpPr txBox="1"/>
          <p:nvPr/>
        </p:nvSpPr>
        <p:spPr>
          <a:xfrm>
            <a:off x="6003925" y="2403475"/>
            <a:ext cx="5572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i="1" dirty="0">
                <a:latin typeface="Times New Roman" panose="02020603050405020304" pitchFamily="18" charset="0"/>
              </a:rPr>
              <a:t>TC</a:t>
            </a:r>
            <a:endParaRPr lang="en-US" altLang="id-ID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21" name="Text Box 16"/>
          <p:cNvSpPr txBox="1"/>
          <p:nvPr/>
        </p:nvSpPr>
        <p:spPr>
          <a:xfrm>
            <a:off x="7223125" y="5299075"/>
            <a:ext cx="5730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i="1" dirty="0">
                <a:latin typeface="Times New Roman" panose="02020603050405020304" pitchFamily="18" charset="0"/>
              </a:rPr>
              <a:t>FC</a:t>
            </a:r>
            <a:endParaRPr lang="en-US" altLang="id-ID" sz="2400" b="1" i="1" dirty="0">
              <a:latin typeface="Times New Roman" panose="02020603050405020304" pitchFamily="18" charset="0"/>
            </a:endParaRPr>
          </a:p>
        </p:txBody>
      </p:sp>
      <p:grpSp>
        <p:nvGrpSpPr>
          <p:cNvPr id="19464" name="Group 29"/>
          <p:cNvGrpSpPr/>
          <p:nvPr/>
        </p:nvGrpSpPr>
        <p:grpSpPr>
          <a:xfrm>
            <a:off x="1143000" y="1714500"/>
            <a:ext cx="6619875" cy="4073525"/>
            <a:chOff x="1142976" y="1714488"/>
            <a:chExt cx="6619919" cy="4073525"/>
          </a:xfrm>
        </p:grpSpPr>
        <p:sp>
          <p:nvSpPr>
            <p:cNvPr id="19468" name="Text Box 17"/>
            <p:cNvSpPr txBox="1"/>
            <p:nvPr/>
          </p:nvSpPr>
          <p:spPr>
            <a:xfrm>
              <a:off x="7358082" y="4429132"/>
              <a:ext cx="404813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2400" b="1" i="1" dirty="0">
                  <a:latin typeface="Times New Roman" panose="02020603050405020304" pitchFamily="18" charset="0"/>
                </a:rPr>
                <a:t>Q</a:t>
              </a:r>
              <a:endParaRPr lang="en-US" altLang="id-ID" sz="2400" b="1" i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9469" name="Group 28"/>
            <p:cNvGrpSpPr/>
            <p:nvPr/>
          </p:nvGrpSpPr>
          <p:grpSpPr>
            <a:xfrm>
              <a:off x="1142976" y="1714488"/>
              <a:ext cx="6492875" cy="4073525"/>
              <a:chOff x="1050925" y="2784475"/>
              <a:chExt cx="6492875" cy="4073525"/>
            </a:xfrm>
          </p:grpSpPr>
          <p:sp>
            <p:nvSpPr>
              <p:cNvPr id="19470" name="Line 5"/>
              <p:cNvSpPr/>
              <p:nvPr/>
            </p:nvSpPr>
            <p:spPr>
              <a:xfrm flipV="1">
                <a:off x="1066800" y="2971800"/>
                <a:ext cx="0" cy="342900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9471" name="Line 6"/>
              <p:cNvSpPr/>
              <p:nvPr/>
            </p:nvSpPr>
            <p:spPr>
              <a:xfrm>
                <a:off x="1066800" y="6400800"/>
                <a:ext cx="647700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9472" name="Line 7"/>
              <p:cNvSpPr/>
              <p:nvPr/>
            </p:nvSpPr>
            <p:spPr>
              <a:xfrm flipV="1">
                <a:off x="1066800" y="3124200"/>
                <a:ext cx="5334000" cy="3276600"/>
              </a:xfrm>
              <a:prstGeom prst="line">
                <a:avLst/>
              </a:prstGeom>
              <a:ln w="762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73" name="Line 8"/>
              <p:cNvSpPr/>
              <p:nvPr/>
            </p:nvSpPr>
            <p:spPr>
              <a:xfrm>
                <a:off x="1066800" y="5715000"/>
                <a:ext cx="6172200" cy="0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" name="Freeform 9"/>
              <p:cNvSpPr/>
              <p:nvPr/>
            </p:nvSpPr>
            <p:spPr bwMode="auto">
              <a:xfrm>
                <a:off x="1066800" y="2819400"/>
                <a:ext cx="5029233" cy="2895600"/>
              </a:xfrm>
              <a:custGeom>
                <a:avLst/>
                <a:gdLst/>
                <a:ahLst/>
                <a:cxnLst>
                  <a:cxn ang="0">
                    <a:pos x="0" y="1824"/>
                  </a:cxn>
                  <a:cxn ang="0">
                    <a:pos x="624" y="1344"/>
                  </a:cxn>
                  <a:cxn ang="0">
                    <a:pos x="1536" y="1392"/>
                  </a:cxn>
                  <a:cxn ang="0">
                    <a:pos x="2448" y="1296"/>
                  </a:cxn>
                  <a:cxn ang="0">
                    <a:pos x="3168" y="0"/>
                  </a:cxn>
                </a:cxnLst>
                <a:rect l="0" t="0" r="r" b="b"/>
                <a:pathLst>
                  <a:path w="3168" h="1824">
                    <a:moveTo>
                      <a:pt x="0" y="1824"/>
                    </a:moveTo>
                    <a:cubicBezTo>
                      <a:pt x="184" y="1620"/>
                      <a:pt x="368" y="1416"/>
                      <a:pt x="624" y="1344"/>
                    </a:cubicBezTo>
                    <a:cubicBezTo>
                      <a:pt x="880" y="1272"/>
                      <a:pt x="1232" y="1400"/>
                      <a:pt x="1536" y="1392"/>
                    </a:cubicBezTo>
                    <a:cubicBezTo>
                      <a:pt x="1840" y="1384"/>
                      <a:pt x="2176" y="1528"/>
                      <a:pt x="2448" y="1296"/>
                    </a:cubicBezTo>
                    <a:cubicBezTo>
                      <a:pt x="2720" y="1064"/>
                      <a:pt x="2944" y="532"/>
                      <a:pt x="3168" y="0"/>
                    </a:cubicBezTo>
                  </a:path>
                </a:pathLst>
              </a:custGeom>
              <a:noFill/>
              <a:ln w="76200" cmpd="sng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475" name="Line 10"/>
              <p:cNvSpPr/>
              <p:nvPr/>
            </p:nvSpPr>
            <p:spPr>
              <a:xfrm flipV="1">
                <a:off x="3810000" y="4038600"/>
                <a:ext cx="2438400" cy="152400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9476" name="Line 12"/>
              <p:cNvSpPr/>
              <p:nvPr/>
            </p:nvSpPr>
            <p:spPr>
              <a:xfrm flipH="1">
                <a:off x="1066800" y="4114800"/>
                <a:ext cx="373380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9477" name="Line 13"/>
              <p:cNvSpPr/>
              <p:nvPr/>
            </p:nvSpPr>
            <p:spPr>
              <a:xfrm flipH="1">
                <a:off x="1066800" y="4953000"/>
                <a:ext cx="373380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9478" name="Text Box 18"/>
              <p:cNvSpPr txBox="1"/>
              <p:nvPr/>
            </p:nvSpPr>
            <p:spPr>
              <a:xfrm>
                <a:off x="1050925" y="2784475"/>
                <a:ext cx="1336675" cy="4572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6855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3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7305" indent="-182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i="1" dirty="0">
                    <a:latin typeface="Times New Roman" panose="02020603050405020304" pitchFamily="18" charset="0"/>
                  </a:rPr>
                  <a:t>TR or TC</a:t>
                </a:r>
                <a:endParaRPr lang="en-US" altLang="id-ID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79" name="Line 19"/>
              <p:cNvSpPr/>
              <p:nvPr/>
            </p:nvSpPr>
            <p:spPr>
              <a:xfrm>
                <a:off x="3276600" y="5029200"/>
                <a:ext cx="0" cy="137160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9480" name="Line 20"/>
              <p:cNvSpPr/>
              <p:nvPr/>
            </p:nvSpPr>
            <p:spPr>
              <a:xfrm>
                <a:off x="5791200" y="3429000"/>
                <a:ext cx="0" cy="297180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9481" name="Text Box 24"/>
              <p:cNvSpPr txBox="1"/>
              <p:nvPr/>
            </p:nvSpPr>
            <p:spPr>
              <a:xfrm>
                <a:off x="2743200" y="6400800"/>
                <a:ext cx="3910013" cy="4572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6855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3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7305" indent="-182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2400" b="1" i="1" dirty="0">
                    <a:latin typeface="Times New Roman" panose="02020603050405020304" pitchFamily="18" charset="0"/>
                  </a:rPr>
                  <a:t>Qbep              Qmax      Qbep2</a:t>
                </a:r>
                <a:endParaRPr lang="en-US" altLang="id-ID" sz="2400" b="1" i="1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7" name="Text Box 25"/>
          <p:cNvSpPr txBox="1"/>
          <p:nvPr/>
        </p:nvSpPr>
        <p:spPr>
          <a:xfrm>
            <a:off x="4929188" y="3857625"/>
            <a:ext cx="641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i="1" dirty="0">
                <a:latin typeface="Times New Roman" panose="02020603050405020304" pitchFamily="18" charset="0"/>
              </a:rPr>
              <a:t>MC</a:t>
            </a:r>
            <a:endParaRPr lang="en-US" altLang="id-ID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28" name="Text Box 26"/>
          <p:cNvSpPr txBox="1"/>
          <p:nvPr/>
        </p:nvSpPr>
        <p:spPr>
          <a:xfrm>
            <a:off x="4286250" y="2571750"/>
            <a:ext cx="6238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i="1" dirty="0">
                <a:latin typeface="Times New Roman" panose="02020603050405020304" pitchFamily="18" charset="0"/>
              </a:rPr>
              <a:t>MR</a:t>
            </a:r>
            <a:endParaRPr lang="en-US" altLang="id-ID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5643563" y="0"/>
            <a:ext cx="3143250" cy="714375"/>
          </a:xfrm>
          <a:solidFill>
            <a:srgbClr val="FFC000"/>
          </a:solidFill>
        </p:spPr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Analisa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keuntungan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35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charRg st="35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charRg st="35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1000" build="p"/>
      <p:bldP spid="19" grpId="0"/>
      <p:bldP spid="20" grpId="0"/>
      <p:bldP spid="21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7620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contoh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82"/>
          <p:cNvGraphicFramePr/>
          <p:nvPr/>
        </p:nvGraphicFramePr>
        <p:xfrm>
          <a:off x="762000" y="1905000"/>
          <a:ext cx="7772400" cy="4441825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365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nterstate" pitchFamily="2" charset="0"/>
                        </a:rPr>
                        <a:t>Q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nterstate" pitchFamily="2" charset="0"/>
                        </a:rPr>
                        <a:t>TR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nterstate" pitchFamily="2" charset="0"/>
                        </a:rPr>
                        <a:t>TC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nterstate" pitchFamily="2" charset="0"/>
                        </a:rPr>
                        <a:t>TR - TC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65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-25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65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49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-24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65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75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86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-11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874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125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114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65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150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128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22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65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163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37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96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Interstate" pitchFamily="2" charset="0"/>
                        </a:rPr>
                        <a:t>9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Interstate" pitchFamily="2" charset="0"/>
                        </a:rPr>
                        <a:t>225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Interstate" pitchFamily="2" charset="0"/>
                        </a:rPr>
                        <a:t>185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Interstate" pitchFamily="2" charset="0"/>
                        </a:rPr>
                        <a:t>40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250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212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38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65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275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246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29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65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300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300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65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325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360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-35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terstate" pitchFamily="2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E:\Mankiw\Mankiw PPT\narrow aqua button bckgrd.jpg"/>
          <p:cNvPicPr>
            <a:picLocks noChangeAspect="1"/>
          </p:cNvPicPr>
          <p:nvPr/>
        </p:nvPicPr>
        <p:blipFill>
          <a:blip r:embed="rId1"/>
          <a:srcRect r="16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>
          <a:xfrm>
            <a:off x="3357563" y="0"/>
            <a:ext cx="3176588" cy="685800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tipe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pasar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508" name="Rectangle 5"/>
          <p:cNvSpPr/>
          <p:nvPr/>
        </p:nvSpPr>
        <p:spPr>
          <a:xfrm>
            <a:off x="1035050" y="4522788"/>
            <a:ext cx="1446213" cy="1589087"/>
          </a:xfrm>
          <a:prstGeom prst="rect">
            <a:avLst/>
          </a:prstGeom>
          <a:solidFill>
            <a:srgbClr val="F3F6F9"/>
          </a:solidFill>
          <a:ln w="196850" cap="flat" cmpd="sng">
            <a:solidFill>
              <a:srgbClr val="F3F6F9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09" name="Rectangle 6"/>
          <p:cNvSpPr/>
          <p:nvPr/>
        </p:nvSpPr>
        <p:spPr>
          <a:xfrm>
            <a:off x="1035050" y="4522788"/>
            <a:ext cx="1446213" cy="1589087"/>
          </a:xfrm>
          <a:prstGeom prst="rect">
            <a:avLst/>
          </a:prstGeom>
          <a:solidFill>
            <a:srgbClr val="F2F4F8"/>
          </a:solidFill>
          <a:ln w="177800" cap="flat" cmpd="sng">
            <a:solidFill>
              <a:srgbClr val="F2F4F8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10" name="Rectangle 7"/>
          <p:cNvSpPr/>
          <p:nvPr/>
        </p:nvSpPr>
        <p:spPr>
          <a:xfrm>
            <a:off x="1035050" y="4522788"/>
            <a:ext cx="1446213" cy="1589087"/>
          </a:xfrm>
          <a:prstGeom prst="rect">
            <a:avLst/>
          </a:prstGeom>
          <a:solidFill>
            <a:srgbClr val="F1F4F7"/>
          </a:solidFill>
          <a:ln w="160338" cap="flat" cmpd="sng">
            <a:solidFill>
              <a:srgbClr val="F1F4F7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11" name="Rectangle 8"/>
          <p:cNvSpPr/>
          <p:nvPr/>
        </p:nvSpPr>
        <p:spPr>
          <a:xfrm>
            <a:off x="1035050" y="4522788"/>
            <a:ext cx="1446213" cy="1589087"/>
          </a:xfrm>
          <a:prstGeom prst="rect">
            <a:avLst/>
          </a:prstGeom>
          <a:solidFill>
            <a:srgbClr val="F0F2F5"/>
          </a:solidFill>
          <a:ln w="142875" cap="flat" cmpd="sng">
            <a:solidFill>
              <a:srgbClr val="F0F2F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12" name="Rectangle 9"/>
          <p:cNvSpPr/>
          <p:nvPr/>
        </p:nvSpPr>
        <p:spPr>
          <a:xfrm>
            <a:off x="1035050" y="4522788"/>
            <a:ext cx="1446213" cy="1589087"/>
          </a:xfrm>
          <a:prstGeom prst="rect">
            <a:avLst/>
          </a:prstGeom>
          <a:solidFill>
            <a:srgbClr val="EEF1F4"/>
          </a:solidFill>
          <a:ln w="125413" cap="flat" cmpd="sng">
            <a:solidFill>
              <a:srgbClr val="EEF1F4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13" name="Rectangle 10"/>
          <p:cNvSpPr/>
          <p:nvPr/>
        </p:nvSpPr>
        <p:spPr>
          <a:xfrm>
            <a:off x="1035050" y="4522788"/>
            <a:ext cx="1446213" cy="1589087"/>
          </a:xfrm>
          <a:prstGeom prst="rect">
            <a:avLst/>
          </a:prstGeom>
          <a:solidFill>
            <a:srgbClr val="EDEFF3"/>
          </a:solidFill>
          <a:ln w="106363" cap="flat" cmpd="sng">
            <a:solidFill>
              <a:srgbClr val="EDEFF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14" name="Rectangle 11"/>
          <p:cNvSpPr/>
          <p:nvPr/>
        </p:nvSpPr>
        <p:spPr>
          <a:xfrm>
            <a:off x="1035050" y="4522788"/>
            <a:ext cx="1446213" cy="1589087"/>
          </a:xfrm>
          <a:prstGeom prst="rect">
            <a:avLst/>
          </a:prstGeom>
          <a:solidFill>
            <a:srgbClr val="EBEEF2"/>
          </a:solidFill>
          <a:ln w="88900" cap="flat" cmpd="sng">
            <a:solidFill>
              <a:srgbClr val="EBEEF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15" name="Rectangle 12"/>
          <p:cNvSpPr/>
          <p:nvPr/>
        </p:nvSpPr>
        <p:spPr>
          <a:xfrm>
            <a:off x="1035050" y="4522788"/>
            <a:ext cx="1446213" cy="1589087"/>
          </a:xfrm>
          <a:prstGeom prst="rect">
            <a:avLst/>
          </a:prstGeom>
          <a:solidFill>
            <a:srgbClr val="EAECF1"/>
          </a:solidFill>
          <a:ln w="71438" cap="flat" cmpd="sng">
            <a:solidFill>
              <a:srgbClr val="EAECF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16" name="Rectangle 13"/>
          <p:cNvSpPr/>
          <p:nvPr/>
        </p:nvSpPr>
        <p:spPr>
          <a:xfrm>
            <a:off x="1035050" y="4522788"/>
            <a:ext cx="1446213" cy="1589087"/>
          </a:xfrm>
          <a:prstGeom prst="rect">
            <a:avLst/>
          </a:prstGeom>
          <a:solidFill>
            <a:srgbClr val="E9EBF0"/>
          </a:solidFill>
          <a:ln w="53975" cap="flat" cmpd="sng">
            <a:solidFill>
              <a:srgbClr val="E9EBF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17" name="Rectangle 14"/>
          <p:cNvSpPr/>
          <p:nvPr/>
        </p:nvSpPr>
        <p:spPr>
          <a:xfrm>
            <a:off x="1035050" y="4522788"/>
            <a:ext cx="1446213" cy="1589087"/>
          </a:xfrm>
          <a:prstGeom prst="rect">
            <a:avLst/>
          </a:prstGeom>
          <a:solidFill>
            <a:srgbClr val="E7EAEF"/>
          </a:solidFill>
          <a:ln w="34925" cap="flat" cmpd="sng">
            <a:solidFill>
              <a:srgbClr val="E7EAE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18" name="Rectangle 15"/>
          <p:cNvSpPr/>
          <p:nvPr/>
        </p:nvSpPr>
        <p:spPr>
          <a:xfrm>
            <a:off x="1035050" y="4522788"/>
            <a:ext cx="1446213" cy="1589087"/>
          </a:xfrm>
          <a:prstGeom prst="rect">
            <a:avLst/>
          </a:prstGeom>
          <a:solidFill>
            <a:srgbClr val="E6E9EF"/>
          </a:solidFill>
          <a:ln w="17463" cap="flat" cmpd="sng">
            <a:solidFill>
              <a:srgbClr val="E6E9E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19" name="Rectangle 16"/>
          <p:cNvSpPr/>
          <p:nvPr/>
        </p:nvSpPr>
        <p:spPr>
          <a:xfrm>
            <a:off x="2908300" y="4522788"/>
            <a:ext cx="1446213" cy="1589087"/>
          </a:xfrm>
          <a:prstGeom prst="rect">
            <a:avLst/>
          </a:prstGeom>
          <a:solidFill>
            <a:srgbClr val="F3F6F9"/>
          </a:solidFill>
          <a:ln w="196850" cap="flat" cmpd="sng">
            <a:solidFill>
              <a:srgbClr val="F3F6F9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20" name="Rectangle 17"/>
          <p:cNvSpPr/>
          <p:nvPr/>
        </p:nvSpPr>
        <p:spPr>
          <a:xfrm>
            <a:off x="2908300" y="4522788"/>
            <a:ext cx="1446213" cy="1589087"/>
          </a:xfrm>
          <a:prstGeom prst="rect">
            <a:avLst/>
          </a:prstGeom>
          <a:solidFill>
            <a:srgbClr val="F2F4F8"/>
          </a:solidFill>
          <a:ln w="177800" cap="flat" cmpd="sng">
            <a:solidFill>
              <a:srgbClr val="F2F4F8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21" name="Rectangle 18"/>
          <p:cNvSpPr/>
          <p:nvPr/>
        </p:nvSpPr>
        <p:spPr>
          <a:xfrm>
            <a:off x="2908300" y="4522788"/>
            <a:ext cx="1446213" cy="1589087"/>
          </a:xfrm>
          <a:prstGeom prst="rect">
            <a:avLst/>
          </a:prstGeom>
          <a:solidFill>
            <a:srgbClr val="F1F4F7"/>
          </a:solidFill>
          <a:ln w="160338" cap="flat" cmpd="sng">
            <a:solidFill>
              <a:srgbClr val="F1F4F7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22" name="Rectangle 19"/>
          <p:cNvSpPr/>
          <p:nvPr/>
        </p:nvSpPr>
        <p:spPr>
          <a:xfrm>
            <a:off x="2908300" y="4522788"/>
            <a:ext cx="1446213" cy="1589087"/>
          </a:xfrm>
          <a:prstGeom prst="rect">
            <a:avLst/>
          </a:prstGeom>
          <a:solidFill>
            <a:srgbClr val="F0F2F5"/>
          </a:solidFill>
          <a:ln w="142875" cap="flat" cmpd="sng">
            <a:solidFill>
              <a:srgbClr val="F0F2F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23" name="Rectangle 20"/>
          <p:cNvSpPr/>
          <p:nvPr/>
        </p:nvSpPr>
        <p:spPr>
          <a:xfrm>
            <a:off x="2908300" y="4522788"/>
            <a:ext cx="1446213" cy="1589087"/>
          </a:xfrm>
          <a:prstGeom prst="rect">
            <a:avLst/>
          </a:prstGeom>
          <a:solidFill>
            <a:srgbClr val="EEF1F4"/>
          </a:solidFill>
          <a:ln w="125413" cap="flat" cmpd="sng">
            <a:solidFill>
              <a:srgbClr val="EEF1F4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24" name="Rectangle 21"/>
          <p:cNvSpPr/>
          <p:nvPr/>
        </p:nvSpPr>
        <p:spPr>
          <a:xfrm>
            <a:off x="2908300" y="4522788"/>
            <a:ext cx="1446213" cy="1589087"/>
          </a:xfrm>
          <a:prstGeom prst="rect">
            <a:avLst/>
          </a:prstGeom>
          <a:solidFill>
            <a:srgbClr val="EDEFF3"/>
          </a:solidFill>
          <a:ln w="106363" cap="flat" cmpd="sng">
            <a:solidFill>
              <a:srgbClr val="EDEFF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25" name="Rectangle 22"/>
          <p:cNvSpPr/>
          <p:nvPr/>
        </p:nvSpPr>
        <p:spPr>
          <a:xfrm>
            <a:off x="2908300" y="4522788"/>
            <a:ext cx="1446213" cy="1589087"/>
          </a:xfrm>
          <a:prstGeom prst="rect">
            <a:avLst/>
          </a:prstGeom>
          <a:solidFill>
            <a:srgbClr val="EBEEF2"/>
          </a:solidFill>
          <a:ln w="88900" cap="flat" cmpd="sng">
            <a:solidFill>
              <a:srgbClr val="EBEEF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26" name="Rectangle 23"/>
          <p:cNvSpPr/>
          <p:nvPr/>
        </p:nvSpPr>
        <p:spPr>
          <a:xfrm>
            <a:off x="2908300" y="4522788"/>
            <a:ext cx="1446213" cy="1589087"/>
          </a:xfrm>
          <a:prstGeom prst="rect">
            <a:avLst/>
          </a:prstGeom>
          <a:solidFill>
            <a:srgbClr val="EAECF1"/>
          </a:solidFill>
          <a:ln w="71438" cap="flat" cmpd="sng">
            <a:solidFill>
              <a:srgbClr val="EAECF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27" name="Rectangle 24"/>
          <p:cNvSpPr/>
          <p:nvPr/>
        </p:nvSpPr>
        <p:spPr>
          <a:xfrm>
            <a:off x="2908300" y="4522788"/>
            <a:ext cx="1446213" cy="1589087"/>
          </a:xfrm>
          <a:prstGeom prst="rect">
            <a:avLst/>
          </a:prstGeom>
          <a:solidFill>
            <a:srgbClr val="E9EBF0"/>
          </a:solidFill>
          <a:ln w="53975" cap="flat" cmpd="sng">
            <a:solidFill>
              <a:srgbClr val="E9EBF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28" name="Rectangle 25"/>
          <p:cNvSpPr/>
          <p:nvPr/>
        </p:nvSpPr>
        <p:spPr>
          <a:xfrm>
            <a:off x="2908300" y="4522788"/>
            <a:ext cx="1446213" cy="1589087"/>
          </a:xfrm>
          <a:prstGeom prst="rect">
            <a:avLst/>
          </a:prstGeom>
          <a:solidFill>
            <a:srgbClr val="E7EAEF"/>
          </a:solidFill>
          <a:ln w="34925" cap="flat" cmpd="sng">
            <a:solidFill>
              <a:srgbClr val="E7EAE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29" name="Rectangle 26"/>
          <p:cNvSpPr/>
          <p:nvPr/>
        </p:nvSpPr>
        <p:spPr>
          <a:xfrm>
            <a:off x="2908300" y="4522788"/>
            <a:ext cx="1446213" cy="1589087"/>
          </a:xfrm>
          <a:prstGeom prst="rect">
            <a:avLst/>
          </a:prstGeom>
          <a:solidFill>
            <a:srgbClr val="E6E9EF"/>
          </a:solidFill>
          <a:ln w="17463" cap="flat" cmpd="sng">
            <a:solidFill>
              <a:srgbClr val="E6E9E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30" name="Rectangle 27"/>
          <p:cNvSpPr/>
          <p:nvPr/>
        </p:nvSpPr>
        <p:spPr>
          <a:xfrm>
            <a:off x="4764088" y="4522788"/>
            <a:ext cx="1446212" cy="1589087"/>
          </a:xfrm>
          <a:prstGeom prst="rect">
            <a:avLst/>
          </a:prstGeom>
          <a:solidFill>
            <a:srgbClr val="F3F6F9"/>
          </a:solidFill>
          <a:ln w="196850" cap="flat" cmpd="sng">
            <a:solidFill>
              <a:srgbClr val="F3F6F9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31" name="Rectangle 28"/>
          <p:cNvSpPr/>
          <p:nvPr/>
        </p:nvSpPr>
        <p:spPr>
          <a:xfrm>
            <a:off x="4764088" y="4522788"/>
            <a:ext cx="1446212" cy="1589087"/>
          </a:xfrm>
          <a:prstGeom prst="rect">
            <a:avLst/>
          </a:prstGeom>
          <a:solidFill>
            <a:srgbClr val="F2F4F8"/>
          </a:solidFill>
          <a:ln w="177800" cap="flat" cmpd="sng">
            <a:solidFill>
              <a:srgbClr val="F2F4F8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32" name="Rectangle 29"/>
          <p:cNvSpPr/>
          <p:nvPr/>
        </p:nvSpPr>
        <p:spPr>
          <a:xfrm>
            <a:off x="4764088" y="4522788"/>
            <a:ext cx="1446212" cy="1589087"/>
          </a:xfrm>
          <a:prstGeom prst="rect">
            <a:avLst/>
          </a:prstGeom>
          <a:solidFill>
            <a:srgbClr val="F1F4F7"/>
          </a:solidFill>
          <a:ln w="160338" cap="flat" cmpd="sng">
            <a:solidFill>
              <a:srgbClr val="F1F4F7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33" name="Rectangle 30"/>
          <p:cNvSpPr/>
          <p:nvPr/>
        </p:nvSpPr>
        <p:spPr>
          <a:xfrm>
            <a:off x="4764088" y="4522788"/>
            <a:ext cx="1446212" cy="1589087"/>
          </a:xfrm>
          <a:prstGeom prst="rect">
            <a:avLst/>
          </a:prstGeom>
          <a:solidFill>
            <a:srgbClr val="F0F2F5"/>
          </a:solidFill>
          <a:ln w="142875" cap="flat" cmpd="sng">
            <a:solidFill>
              <a:srgbClr val="F0F2F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34" name="Rectangle 31"/>
          <p:cNvSpPr/>
          <p:nvPr/>
        </p:nvSpPr>
        <p:spPr>
          <a:xfrm>
            <a:off x="4764088" y="4522788"/>
            <a:ext cx="1446212" cy="1589087"/>
          </a:xfrm>
          <a:prstGeom prst="rect">
            <a:avLst/>
          </a:prstGeom>
          <a:solidFill>
            <a:srgbClr val="EEF1F4"/>
          </a:solidFill>
          <a:ln w="125413" cap="flat" cmpd="sng">
            <a:solidFill>
              <a:srgbClr val="EEF1F4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35" name="Rectangle 32"/>
          <p:cNvSpPr/>
          <p:nvPr/>
        </p:nvSpPr>
        <p:spPr>
          <a:xfrm>
            <a:off x="4764088" y="4522788"/>
            <a:ext cx="1446212" cy="1589087"/>
          </a:xfrm>
          <a:prstGeom prst="rect">
            <a:avLst/>
          </a:prstGeom>
          <a:solidFill>
            <a:srgbClr val="EDEFF3"/>
          </a:solidFill>
          <a:ln w="106363" cap="flat" cmpd="sng">
            <a:solidFill>
              <a:srgbClr val="EDEFF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36" name="Rectangle 33"/>
          <p:cNvSpPr/>
          <p:nvPr/>
        </p:nvSpPr>
        <p:spPr>
          <a:xfrm>
            <a:off x="4764088" y="4522788"/>
            <a:ext cx="1446212" cy="1589087"/>
          </a:xfrm>
          <a:prstGeom prst="rect">
            <a:avLst/>
          </a:prstGeom>
          <a:solidFill>
            <a:srgbClr val="EBEEF2"/>
          </a:solidFill>
          <a:ln w="88900" cap="flat" cmpd="sng">
            <a:solidFill>
              <a:srgbClr val="EBEEF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37" name="Rectangle 34"/>
          <p:cNvSpPr/>
          <p:nvPr/>
        </p:nvSpPr>
        <p:spPr>
          <a:xfrm>
            <a:off x="4764088" y="4522788"/>
            <a:ext cx="1446212" cy="1589087"/>
          </a:xfrm>
          <a:prstGeom prst="rect">
            <a:avLst/>
          </a:prstGeom>
          <a:solidFill>
            <a:srgbClr val="EAECF1"/>
          </a:solidFill>
          <a:ln w="71438" cap="flat" cmpd="sng">
            <a:solidFill>
              <a:srgbClr val="EAECF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38" name="Rectangle 35"/>
          <p:cNvSpPr/>
          <p:nvPr/>
        </p:nvSpPr>
        <p:spPr>
          <a:xfrm>
            <a:off x="4764088" y="4522788"/>
            <a:ext cx="1446212" cy="1589087"/>
          </a:xfrm>
          <a:prstGeom prst="rect">
            <a:avLst/>
          </a:prstGeom>
          <a:solidFill>
            <a:srgbClr val="E9EBF0"/>
          </a:solidFill>
          <a:ln w="53975" cap="flat" cmpd="sng">
            <a:solidFill>
              <a:srgbClr val="E9EBF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39" name="Rectangle 36"/>
          <p:cNvSpPr/>
          <p:nvPr/>
        </p:nvSpPr>
        <p:spPr>
          <a:xfrm>
            <a:off x="4764088" y="4522788"/>
            <a:ext cx="1446212" cy="1589087"/>
          </a:xfrm>
          <a:prstGeom prst="rect">
            <a:avLst/>
          </a:prstGeom>
          <a:solidFill>
            <a:srgbClr val="E7EAEF"/>
          </a:solidFill>
          <a:ln w="34925" cap="flat" cmpd="sng">
            <a:solidFill>
              <a:srgbClr val="E7EAE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40" name="Rectangle 37"/>
          <p:cNvSpPr/>
          <p:nvPr/>
        </p:nvSpPr>
        <p:spPr>
          <a:xfrm>
            <a:off x="4764088" y="4522788"/>
            <a:ext cx="1446212" cy="1589087"/>
          </a:xfrm>
          <a:prstGeom prst="rect">
            <a:avLst/>
          </a:prstGeom>
          <a:solidFill>
            <a:srgbClr val="E6E9EF"/>
          </a:solidFill>
          <a:ln w="17463" cap="flat" cmpd="sng">
            <a:solidFill>
              <a:srgbClr val="E6E9E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41" name="Rectangle 38"/>
          <p:cNvSpPr/>
          <p:nvPr/>
        </p:nvSpPr>
        <p:spPr>
          <a:xfrm>
            <a:off x="6602413" y="4522788"/>
            <a:ext cx="1444625" cy="1589087"/>
          </a:xfrm>
          <a:prstGeom prst="rect">
            <a:avLst/>
          </a:prstGeom>
          <a:solidFill>
            <a:srgbClr val="F3F6F9"/>
          </a:solidFill>
          <a:ln w="196850" cap="flat" cmpd="sng">
            <a:solidFill>
              <a:srgbClr val="F3F6F9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42" name="Rectangle 39"/>
          <p:cNvSpPr/>
          <p:nvPr/>
        </p:nvSpPr>
        <p:spPr>
          <a:xfrm>
            <a:off x="6602413" y="4522788"/>
            <a:ext cx="1444625" cy="1589087"/>
          </a:xfrm>
          <a:prstGeom prst="rect">
            <a:avLst/>
          </a:prstGeom>
          <a:solidFill>
            <a:srgbClr val="F2F4F8"/>
          </a:solidFill>
          <a:ln w="177800" cap="flat" cmpd="sng">
            <a:solidFill>
              <a:srgbClr val="F2F4F8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43" name="Rectangle 40"/>
          <p:cNvSpPr/>
          <p:nvPr/>
        </p:nvSpPr>
        <p:spPr>
          <a:xfrm>
            <a:off x="6602413" y="4522788"/>
            <a:ext cx="1444625" cy="1589087"/>
          </a:xfrm>
          <a:prstGeom prst="rect">
            <a:avLst/>
          </a:prstGeom>
          <a:solidFill>
            <a:srgbClr val="F1F4F7"/>
          </a:solidFill>
          <a:ln w="160338" cap="flat" cmpd="sng">
            <a:solidFill>
              <a:srgbClr val="F1F4F7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44" name="Rectangle 41"/>
          <p:cNvSpPr/>
          <p:nvPr/>
        </p:nvSpPr>
        <p:spPr>
          <a:xfrm>
            <a:off x="6602413" y="4522788"/>
            <a:ext cx="1444625" cy="1589087"/>
          </a:xfrm>
          <a:prstGeom prst="rect">
            <a:avLst/>
          </a:prstGeom>
          <a:solidFill>
            <a:srgbClr val="F0F2F5"/>
          </a:solidFill>
          <a:ln w="142875" cap="flat" cmpd="sng">
            <a:solidFill>
              <a:srgbClr val="F0F2F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45" name="Rectangle 42"/>
          <p:cNvSpPr/>
          <p:nvPr/>
        </p:nvSpPr>
        <p:spPr>
          <a:xfrm>
            <a:off x="6602413" y="4522788"/>
            <a:ext cx="1444625" cy="1589087"/>
          </a:xfrm>
          <a:prstGeom prst="rect">
            <a:avLst/>
          </a:prstGeom>
          <a:solidFill>
            <a:srgbClr val="EEF1F4"/>
          </a:solidFill>
          <a:ln w="125413" cap="flat" cmpd="sng">
            <a:solidFill>
              <a:srgbClr val="EEF1F4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46" name="Rectangle 43"/>
          <p:cNvSpPr/>
          <p:nvPr/>
        </p:nvSpPr>
        <p:spPr>
          <a:xfrm>
            <a:off x="6602413" y="4522788"/>
            <a:ext cx="1444625" cy="1589087"/>
          </a:xfrm>
          <a:prstGeom prst="rect">
            <a:avLst/>
          </a:prstGeom>
          <a:solidFill>
            <a:srgbClr val="EDEFF3"/>
          </a:solidFill>
          <a:ln w="106363" cap="flat" cmpd="sng">
            <a:solidFill>
              <a:srgbClr val="EDEFF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47" name="Rectangle 44"/>
          <p:cNvSpPr/>
          <p:nvPr/>
        </p:nvSpPr>
        <p:spPr>
          <a:xfrm>
            <a:off x="6602413" y="4522788"/>
            <a:ext cx="1444625" cy="1589087"/>
          </a:xfrm>
          <a:prstGeom prst="rect">
            <a:avLst/>
          </a:prstGeom>
          <a:solidFill>
            <a:srgbClr val="EBEEF2"/>
          </a:solidFill>
          <a:ln w="88900" cap="flat" cmpd="sng">
            <a:solidFill>
              <a:srgbClr val="EBEEF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48" name="Rectangle 45"/>
          <p:cNvSpPr/>
          <p:nvPr/>
        </p:nvSpPr>
        <p:spPr>
          <a:xfrm>
            <a:off x="6602413" y="4522788"/>
            <a:ext cx="1444625" cy="1589087"/>
          </a:xfrm>
          <a:prstGeom prst="rect">
            <a:avLst/>
          </a:prstGeom>
          <a:solidFill>
            <a:srgbClr val="EAECF1"/>
          </a:solidFill>
          <a:ln w="71438" cap="flat" cmpd="sng">
            <a:solidFill>
              <a:srgbClr val="EAECF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49" name="Rectangle 46"/>
          <p:cNvSpPr/>
          <p:nvPr/>
        </p:nvSpPr>
        <p:spPr>
          <a:xfrm>
            <a:off x="6602413" y="4522788"/>
            <a:ext cx="1444625" cy="1589087"/>
          </a:xfrm>
          <a:prstGeom prst="rect">
            <a:avLst/>
          </a:prstGeom>
          <a:solidFill>
            <a:srgbClr val="E9EBF0"/>
          </a:solidFill>
          <a:ln w="53975" cap="flat" cmpd="sng">
            <a:solidFill>
              <a:srgbClr val="E9EBF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50" name="Rectangle 47"/>
          <p:cNvSpPr/>
          <p:nvPr/>
        </p:nvSpPr>
        <p:spPr>
          <a:xfrm>
            <a:off x="6602413" y="4522788"/>
            <a:ext cx="1444625" cy="1589087"/>
          </a:xfrm>
          <a:prstGeom prst="rect">
            <a:avLst/>
          </a:prstGeom>
          <a:solidFill>
            <a:srgbClr val="E7EAEF"/>
          </a:solidFill>
          <a:ln w="34925" cap="flat" cmpd="sng">
            <a:solidFill>
              <a:srgbClr val="E7EAE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51" name="Rectangle 48"/>
          <p:cNvSpPr/>
          <p:nvPr/>
        </p:nvSpPr>
        <p:spPr>
          <a:xfrm>
            <a:off x="6602413" y="4522788"/>
            <a:ext cx="1444625" cy="1589087"/>
          </a:xfrm>
          <a:prstGeom prst="rect">
            <a:avLst/>
          </a:prstGeom>
          <a:solidFill>
            <a:srgbClr val="E6E9EF"/>
          </a:solidFill>
          <a:ln w="17463" cap="flat" cmpd="sng">
            <a:solidFill>
              <a:srgbClr val="E6E9E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52" name="Rectangle 49"/>
          <p:cNvSpPr/>
          <p:nvPr/>
        </p:nvSpPr>
        <p:spPr>
          <a:xfrm>
            <a:off x="6477000" y="4379913"/>
            <a:ext cx="1570038" cy="1714500"/>
          </a:xfrm>
          <a:prstGeom prst="rect">
            <a:avLst/>
          </a:prstGeom>
          <a:solidFill>
            <a:srgbClr val="FFC000"/>
          </a:solidFill>
          <a:ln w="17463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77874" name="Rectangle 50"/>
          <p:cNvSpPr>
            <a:spLocks noChangeArrowheads="1"/>
          </p:cNvSpPr>
          <p:nvPr/>
        </p:nvSpPr>
        <p:spPr bwMode="auto">
          <a:xfrm>
            <a:off x="911225" y="4379913"/>
            <a:ext cx="1570038" cy="1714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7463">
            <a:solidFill>
              <a:srgbClr val="000000"/>
            </a:solidFill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54" name="Line 51"/>
          <p:cNvSpPr/>
          <p:nvPr/>
        </p:nvSpPr>
        <p:spPr>
          <a:xfrm flipH="1">
            <a:off x="911225" y="5237163"/>
            <a:ext cx="1570038" cy="1587"/>
          </a:xfrm>
          <a:prstGeom prst="line">
            <a:avLst/>
          </a:prstGeom>
          <a:ln w="17463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55" name="Rectangle 52"/>
          <p:cNvSpPr/>
          <p:nvPr/>
        </p:nvSpPr>
        <p:spPr>
          <a:xfrm>
            <a:off x="4621213" y="4379913"/>
            <a:ext cx="1570037" cy="1714500"/>
          </a:xfrm>
          <a:prstGeom prst="rect">
            <a:avLst/>
          </a:prstGeom>
          <a:solidFill>
            <a:srgbClr val="00B0F0"/>
          </a:solidFill>
          <a:ln w="17463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56" name="Line 53"/>
          <p:cNvSpPr/>
          <p:nvPr/>
        </p:nvSpPr>
        <p:spPr>
          <a:xfrm flipH="1">
            <a:off x="4621213" y="5237163"/>
            <a:ext cx="1570037" cy="1587"/>
          </a:xfrm>
          <a:prstGeom prst="line">
            <a:avLst/>
          </a:prstGeom>
          <a:ln w="17463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57" name="Rectangle 54"/>
          <p:cNvSpPr/>
          <p:nvPr/>
        </p:nvSpPr>
        <p:spPr>
          <a:xfrm>
            <a:off x="2765425" y="4379913"/>
            <a:ext cx="1570038" cy="1714500"/>
          </a:xfrm>
          <a:prstGeom prst="rect">
            <a:avLst/>
          </a:prstGeom>
          <a:solidFill>
            <a:srgbClr val="FFFF00"/>
          </a:solidFill>
          <a:ln w="17463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6855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3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73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1558" name="Line 55"/>
          <p:cNvSpPr/>
          <p:nvPr/>
        </p:nvSpPr>
        <p:spPr>
          <a:xfrm flipH="1">
            <a:off x="2765425" y="5237163"/>
            <a:ext cx="1570038" cy="1587"/>
          </a:xfrm>
          <a:prstGeom prst="line">
            <a:avLst/>
          </a:prstGeom>
          <a:ln w="17463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59" name="Line 56"/>
          <p:cNvSpPr/>
          <p:nvPr/>
        </p:nvSpPr>
        <p:spPr>
          <a:xfrm flipH="1">
            <a:off x="6477000" y="5237163"/>
            <a:ext cx="1570038" cy="1587"/>
          </a:xfrm>
          <a:prstGeom prst="line">
            <a:avLst/>
          </a:prstGeom>
          <a:ln w="17463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60" name="Freeform 57"/>
          <p:cNvSpPr/>
          <p:nvPr/>
        </p:nvSpPr>
        <p:spPr>
          <a:xfrm>
            <a:off x="5407025" y="2951163"/>
            <a:ext cx="927100" cy="1428750"/>
          </a:xfrm>
          <a:custGeom>
            <a:avLst/>
            <a:gdLst>
              <a:gd name="txL" fmla="*/ 0 w 584"/>
              <a:gd name="txT" fmla="*/ 0 h 900"/>
              <a:gd name="txR" fmla="*/ 584 w 584"/>
              <a:gd name="txB" fmla="*/ 900 h 900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0" y="2147483647"/>
              </a:cxn>
            </a:cxnLst>
            <a:rect l="txL" t="txT" r="txR" b="txB"/>
            <a:pathLst>
              <a:path w="584" h="900">
                <a:moveTo>
                  <a:pt x="0" y="900"/>
                </a:moveTo>
                <a:lnTo>
                  <a:pt x="584" y="0"/>
                </a:lnTo>
                <a:lnTo>
                  <a:pt x="0" y="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1561" name="Freeform 58"/>
          <p:cNvSpPr/>
          <p:nvPr/>
        </p:nvSpPr>
        <p:spPr>
          <a:xfrm>
            <a:off x="6334125" y="2951163"/>
            <a:ext cx="928688" cy="1428750"/>
          </a:xfrm>
          <a:custGeom>
            <a:avLst/>
            <a:gdLst>
              <a:gd name="txL" fmla="*/ 0 w 585"/>
              <a:gd name="txT" fmla="*/ 0 h 900"/>
              <a:gd name="txR" fmla="*/ 585 w 585"/>
              <a:gd name="txB" fmla="*/ 900 h 900"/>
            </a:gdLst>
            <a:ahLst/>
            <a:cxnLst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</a:cxnLst>
            <a:rect l="txL" t="txT" r="txR" b="txB"/>
            <a:pathLst>
              <a:path w="585" h="900">
                <a:moveTo>
                  <a:pt x="585" y="900"/>
                </a:moveTo>
                <a:lnTo>
                  <a:pt x="0" y="0"/>
                </a:lnTo>
                <a:lnTo>
                  <a:pt x="585" y="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1562" name="Freeform 59"/>
          <p:cNvSpPr/>
          <p:nvPr/>
        </p:nvSpPr>
        <p:spPr>
          <a:xfrm>
            <a:off x="1695450" y="1719263"/>
            <a:ext cx="2319338" cy="2660650"/>
          </a:xfrm>
          <a:custGeom>
            <a:avLst/>
            <a:gdLst>
              <a:gd name="txL" fmla="*/ 0 w 1461"/>
              <a:gd name="txT" fmla="*/ 0 h 1676"/>
              <a:gd name="txR" fmla="*/ 1461 w 1461"/>
              <a:gd name="txB" fmla="*/ 1676 h 1676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0" y="2147483647"/>
              </a:cxn>
            </a:cxnLst>
            <a:rect l="txL" t="txT" r="txR" b="txB"/>
            <a:pathLst>
              <a:path w="1461" h="1676">
                <a:moveTo>
                  <a:pt x="0" y="1676"/>
                </a:moveTo>
                <a:lnTo>
                  <a:pt x="1461" y="0"/>
                </a:lnTo>
                <a:lnTo>
                  <a:pt x="0" y="167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1563" name="Freeform 60"/>
          <p:cNvSpPr/>
          <p:nvPr/>
        </p:nvSpPr>
        <p:spPr>
          <a:xfrm>
            <a:off x="3551238" y="1719263"/>
            <a:ext cx="463550" cy="2660650"/>
          </a:xfrm>
          <a:custGeom>
            <a:avLst/>
            <a:gdLst>
              <a:gd name="txL" fmla="*/ 0 w 292"/>
              <a:gd name="txT" fmla="*/ 0 h 1676"/>
              <a:gd name="txR" fmla="*/ 292 w 292"/>
              <a:gd name="txB" fmla="*/ 1676 h 1676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0" y="2147483647"/>
              </a:cxn>
            </a:cxnLst>
            <a:rect l="txL" t="txT" r="txR" b="txB"/>
            <a:pathLst>
              <a:path w="292" h="1676">
                <a:moveTo>
                  <a:pt x="0" y="1676"/>
                </a:moveTo>
                <a:lnTo>
                  <a:pt x="292" y="0"/>
                </a:lnTo>
                <a:lnTo>
                  <a:pt x="0" y="167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1564" name="Freeform 61"/>
          <p:cNvSpPr/>
          <p:nvPr/>
        </p:nvSpPr>
        <p:spPr>
          <a:xfrm>
            <a:off x="4014788" y="1719263"/>
            <a:ext cx="2319337" cy="1231900"/>
          </a:xfrm>
          <a:custGeom>
            <a:avLst/>
            <a:gdLst>
              <a:gd name="txL" fmla="*/ 0 w 1461"/>
              <a:gd name="txT" fmla="*/ 0 h 776"/>
              <a:gd name="txR" fmla="*/ 1461 w 1461"/>
              <a:gd name="txB" fmla="*/ 776 h 776"/>
            </a:gdLst>
            <a:ahLst/>
            <a:cxnLst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</a:cxnLst>
            <a:rect l="txL" t="txT" r="txR" b="txB"/>
            <a:pathLst>
              <a:path w="1461" h="776">
                <a:moveTo>
                  <a:pt x="1461" y="776"/>
                </a:moveTo>
                <a:lnTo>
                  <a:pt x="0" y="0"/>
                </a:lnTo>
                <a:lnTo>
                  <a:pt x="1461" y="77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2" name="Group 62"/>
          <p:cNvGrpSpPr/>
          <p:nvPr/>
        </p:nvGrpSpPr>
        <p:grpSpPr>
          <a:xfrm>
            <a:off x="1138238" y="4679950"/>
            <a:ext cx="1000125" cy="1152525"/>
            <a:chOff x="717" y="2948"/>
            <a:chExt cx="630" cy="726"/>
          </a:xfrm>
        </p:grpSpPr>
        <p:sp>
          <p:nvSpPr>
            <p:cNvPr id="21648" name="Rectangle 63"/>
            <p:cNvSpPr/>
            <p:nvPr/>
          </p:nvSpPr>
          <p:spPr>
            <a:xfrm>
              <a:off x="717" y="3381"/>
              <a:ext cx="42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•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49" name="Rectangle 64"/>
            <p:cNvSpPr/>
            <p:nvPr/>
          </p:nvSpPr>
          <p:spPr>
            <a:xfrm>
              <a:off x="762" y="3381"/>
              <a:ext cx="33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50" name="Rectangle 65"/>
            <p:cNvSpPr/>
            <p:nvPr/>
          </p:nvSpPr>
          <p:spPr>
            <a:xfrm>
              <a:off x="797" y="3381"/>
              <a:ext cx="534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Tap water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51" name="Rectangle 66"/>
            <p:cNvSpPr/>
            <p:nvPr/>
          </p:nvSpPr>
          <p:spPr>
            <a:xfrm>
              <a:off x="717" y="3530"/>
              <a:ext cx="42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•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52" name="Rectangle 67"/>
            <p:cNvSpPr/>
            <p:nvPr/>
          </p:nvSpPr>
          <p:spPr>
            <a:xfrm>
              <a:off x="762" y="3530"/>
              <a:ext cx="33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53" name="Rectangle 68"/>
            <p:cNvSpPr/>
            <p:nvPr/>
          </p:nvSpPr>
          <p:spPr>
            <a:xfrm>
              <a:off x="797" y="3530"/>
              <a:ext cx="501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Cable TV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54" name="Rectangle 69"/>
            <p:cNvSpPr/>
            <p:nvPr/>
          </p:nvSpPr>
          <p:spPr>
            <a:xfrm>
              <a:off x="825" y="2948"/>
              <a:ext cx="522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Monopoly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55" name="Rectangle 70"/>
            <p:cNvSpPr/>
            <p:nvPr/>
          </p:nvSpPr>
          <p:spPr>
            <a:xfrm>
              <a:off x="747" y="3097"/>
              <a:ext cx="0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71"/>
          <p:cNvGrpSpPr/>
          <p:nvPr/>
        </p:nvGrpSpPr>
        <p:grpSpPr>
          <a:xfrm>
            <a:off x="4830763" y="4443413"/>
            <a:ext cx="1116012" cy="1389062"/>
            <a:chOff x="3043" y="2799"/>
            <a:chExt cx="703" cy="875"/>
          </a:xfrm>
        </p:grpSpPr>
        <p:sp>
          <p:nvSpPr>
            <p:cNvPr id="21639" name="Rectangle 72"/>
            <p:cNvSpPr/>
            <p:nvPr/>
          </p:nvSpPr>
          <p:spPr>
            <a:xfrm>
              <a:off x="3043" y="3381"/>
              <a:ext cx="42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•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40" name="Rectangle 73"/>
            <p:cNvSpPr/>
            <p:nvPr/>
          </p:nvSpPr>
          <p:spPr>
            <a:xfrm>
              <a:off x="3088" y="3381"/>
              <a:ext cx="33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41" name="Rectangle 74"/>
            <p:cNvSpPr/>
            <p:nvPr/>
          </p:nvSpPr>
          <p:spPr>
            <a:xfrm>
              <a:off x="3127" y="3381"/>
              <a:ext cx="368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Novels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42" name="Rectangle 75"/>
            <p:cNvSpPr/>
            <p:nvPr/>
          </p:nvSpPr>
          <p:spPr>
            <a:xfrm>
              <a:off x="3043" y="3530"/>
              <a:ext cx="42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•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43" name="Rectangle 76"/>
            <p:cNvSpPr/>
            <p:nvPr/>
          </p:nvSpPr>
          <p:spPr>
            <a:xfrm>
              <a:off x="3088" y="3530"/>
              <a:ext cx="33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44" name="Rectangle 77"/>
            <p:cNvSpPr/>
            <p:nvPr/>
          </p:nvSpPr>
          <p:spPr>
            <a:xfrm>
              <a:off x="3127" y="3530"/>
              <a:ext cx="381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Movies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45" name="Rectangle 78"/>
            <p:cNvSpPr/>
            <p:nvPr/>
          </p:nvSpPr>
          <p:spPr>
            <a:xfrm>
              <a:off x="3077" y="2799"/>
              <a:ext cx="669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Monopolistic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46" name="Rectangle 79"/>
            <p:cNvSpPr/>
            <p:nvPr/>
          </p:nvSpPr>
          <p:spPr>
            <a:xfrm>
              <a:off x="3092" y="2948"/>
              <a:ext cx="642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Competition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47" name="Rectangle 80"/>
            <p:cNvSpPr/>
            <p:nvPr/>
          </p:nvSpPr>
          <p:spPr>
            <a:xfrm>
              <a:off x="3073" y="3097"/>
              <a:ext cx="0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81"/>
          <p:cNvGrpSpPr/>
          <p:nvPr/>
        </p:nvGrpSpPr>
        <p:grpSpPr>
          <a:xfrm>
            <a:off x="2984500" y="4679950"/>
            <a:ext cx="1154113" cy="1152525"/>
            <a:chOff x="1880" y="2948"/>
            <a:chExt cx="727" cy="726"/>
          </a:xfrm>
        </p:grpSpPr>
        <p:sp>
          <p:nvSpPr>
            <p:cNvPr id="21631" name="Rectangle 82"/>
            <p:cNvSpPr/>
            <p:nvPr/>
          </p:nvSpPr>
          <p:spPr>
            <a:xfrm>
              <a:off x="1880" y="3381"/>
              <a:ext cx="42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•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32" name="Rectangle 83"/>
            <p:cNvSpPr/>
            <p:nvPr/>
          </p:nvSpPr>
          <p:spPr>
            <a:xfrm>
              <a:off x="1925" y="3381"/>
              <a:ext cx="33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33" name="Rectangle 84"/>
            <p:cNvSpPr/>
            <p:nvPr/>
          </p:nvSpPr>
          <p:spPr>
            <a:xfrm>
              <a:off x="1965" y="3381"/>
              <a:ext cx="642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Tennis balls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34" name="Rectangle 85"/>
            <p:cNvSpPr/>
            <p:nvPr/>
          </p:nvSpPr>
          <p:spPr>
            <a:xfrm>
              <a:off x="1880" y="3530"/>
              <a:ext cx="42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•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35" name="Rectangle 86"/>
            <p:cNvSpPr/>
            <p:nvPr/>
          </p:nvSpPr>
          <p:spPr>
            <a:xfrm>
              <a:off x="1925" y="3530"/>
              <a:ext cx="33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36" name="Rectangle 87"/>
            <p:cNvSpPr/>
            <p:nvPr/>
          </p:nvSpPr>
          <p:spPr>
            <a:xfrm>
              <a:off x="1965" y="3530"/>
              <a:ext cx="482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Crude oil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37" name="Rectangle 88"/>
            <p:cNvSpPr/>
            <p:nvPr/>
          </p:nvSpPr>
          <p:spPr>
            <a:xfrm>
              <a:off x="1996" y="2948"/>
              <a:ext cx="502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Oligopoly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38" name="Rectangle 89"/>
            <p:cNvSpPr/>
            <p:nvPr/>
          </p:nvSpPr>
          <p:spPr>
            <a:xfrm>
              <a:off x="1910" y="3097"/>
              <a:ext cx="0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90"/>
          <p:cNvGrpSpPr/>
          <p:nvPr/>
        </p:nvGrpSpPr>
        <p:grpSpPr>
          <a:xfrm>
            <a:off x="3033713" y="1327150"/>
            <a:ext cx="1962150" cy="374650"/>
            <a:chOff x="1911" y="836"/>
            <a:chExt cx="1236" cy="236"/>
          </a:xfrm>
        </p:grpSpPr>
        <p:sp>
          <p:nvSpPr>
            <p:cNvPr id="21618" name="Rectangle 91"/>
            <p:cNvSpPr/>
            <p:nvPr/>
          </p:nvSpPr>
          <p:spPr>
            <a:xfrm>
              <a:off x="2023" y="903"/>
              <a:ext cx="1124" cy="169"/>
            </a:xfrm>
            <a:prstGeom prst="rect">
              <a:avLst/>
            </a:prstGeom>
            <a:solidFill>
              <a:srgbClr val="F3F6F9"/>
            </a:solidFill>
            <a:ln w="196850" cap="flat" cmpd="sng">
              <a:solidFill>
                <a:srgbClr val="F3F6F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19" name="Rectangle 92"/>
            <p:cNvSpPr/>
            <p:nvPr/>
          </p:nvSpPr>
          <p:spPr>
            <a:xfrm>
              <a:off x="2023" y="903"/>
              <a:ext cx="1124" cy="169"/>
            </a:xfrm>
            <a:prstGeom prst="rect">
              <a:avLst/>
            </a:prstGeom>
            <a:solidFill>
              <a:srgbClr val="F2F4F8"/>
            </a:solidFill>
            <a:ln w="177800" cap="flat" cmpd="sng">
              <a:solidFill>
                <a:srgbClr val="F2F4F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20" name="Rectangle 93"/>
            <p:cNvSpPr/>
            <p:nvPr/>
          </p:nvSpPr>
          <p:spPr>
            <a:xfrm>
              <a:off x="2023" y="903"/>
              <a:ext cx="1124" cy="169"/>
            </a:xfrm>
            <a:prstGeom prst="rect">
              <a:avLst/>
            </a:prstGeom>
            <a:solidFill>
              <a:srgbClr val="F1F4F7"/>
            </a:solidFill>
            <a:ln w="160338" cap="flat" cmpd="sng">
              <a:solidFill>
                <a:srgbClr val="F1F4F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21" name="Rectangle 94"/>
            <p:cNvSpPr/>
            <p:nvPr/>
          </p:nvSpPr>
          <p:spPr>
            <a:xfrm>
              <a:off x="2023" y="903"/>
              <a:ext cx="1124" cy="169"/>
            </a:xfrm>
            <a:prstGeom prst="rect">
              <a:avLst/>
            </a:prstGeom>
            <a:solidFill>
              <a:srgbClr val="F0F2F5"/>
            </a:solidFill>
            <a:ln w="142875" cap="flat" cmpd="sng">
              <a:solidFill>
                <a:srgbClr val="F0F2F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22" name="Rectangle 95"/>
            <p:cNvSpPr/>
            <p:nvPr/>
          </p:nvSpPr>
          <p:spPr>
            <a:xfrm>
              <a:off x="2023" y="903"/>
              <a:ext cx="1124" cy="169"/>
            </a:xfrm>
            <a:prstGeom prst="rect">
              <a:avLst/>
            </a:prstGeom>
            <a:solidFill>
              <a:srgbClr val="EEF1F4"/>
            </a:solidFill>
            <a:ln w="125413" cap="flat" cmpd="sng">
              <a:solidFill>
                <a:srgbClr val="EEF1F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23" name="Rectangle 96"/>
            <p:cNvSpPr/>
            <p:nvPr/>
          </p:nvSpPr>
          <p:spPr>
            <a:xfrm>
              <a:off x="2023" y="903"/>
              <a:ext cx="1124" cy="169"/>
            </a:xfrm>
            <a:prstGeom prst="rect">
              <a:avLst/>
            </a:prstGeom>
            <a:solidFill>
              <a:srgbClr val="EDEFF3"/>
            </a:solidFill>
            <a:ln w="106363" cap="flat" cmpd="sng">
              <a:solidFill>
                <a:srgbClr val="EDEFF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24" name="Rectangle 97"/>
            <p:cNvSpPr/>
            <p:nvPr/>
          </p:nvSpPr>
          <p:spPr>
            <a:xfrm>
              <a:off x="2023" y="903"/>
              <a:ext cx="1124" cy="169"/>
            </a:xfrm>
            <a:prstGeom prst="rect">
              <a:avLst/>
            </a:prstGeom>
            <a:solidFill>
              <a:srgbClr val="EBEEF2"/>
            </a:solidFill>
            <a:ln w="88900" cap="flat" cmpd="sng">
              <a:solidFill>
                <a:srgbClr val="EBEEF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25" name="Rectangle 98"/>
            <p:cNvSpPr/>
            <p:nvPr/>
          </p:nvSpPr>
          <p:spPr>
            <a:xfrm>
              <a:off x="2023" y="903"/>
              <a:ext cx="1124" cy="169"/>
            </a:xfrm>
            <a:prstGeom prst="rect">
              <a:avLst/>
            </a:prstGeom>
            <a:solidFill>
              <a:srgbClr val="EAECF1"/>
            </a:solidFill>
            <a:ln w="71438" cap="flat" cmpd="sng">
              <a:solidFill>
                <a:srgbClr val="EAECF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26" name="Rectangle 99"/>
            <p:cNvSpPr/>
            <p:nvPr/>
          </p:nvSpPr>
          <p:spPr>
            <a:xfrm>
              <a:off x="2023" y="903"/>
              <a:ext cx="1124" cy="169"/>
            </a:xfrm>
            <a:prstGeom prst="rect">
              <a:avLst/>
            </a:prstGeom>
            <a:solidFill>
              <a:srgbClr val="E9EBF0"/>
            </a:solidFill>
            <a:ln w="53975" cap="flat" cmpd="sng">
              <a:solidFill>
                <a:srgbClr val="E9EB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27" name="Rectangle 100"/>
            <p:cNvSpPr/>
            <p:nvPr/>
          </p:nvSpPr>
          <p:spPr>
            <a:xfrm>
              <a:off x="2023" y="903"/>
              <a:ext cx="1124" cy="169"/>
            </a:xfrm>
            <a:prstGeom prst="rect">
              <a:avLst/>
            </a:prstGeom>
            <a:solidFill>
              <a:srgbClr val="E7EAEF"/>
            </a:solidFill>
            <a:ln w="34925" cap="flat" cmpd="sng">
              <a:solidFill>
                <a:srgbClr val="E7EAE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28" name="Rectangle 101"/>
            <p:cNvSpPr/>
            <p:nvPr/>
          </p:nvSpPr>
          <p:spPr>
            <a:xfrm>
              <a:off x="2023" y="903"/>
              <a:ext cx="1124" cy="169"/>
            </a:xfrm>
            <a:prstGeom prst="rect">
              <a:avLst/>
            </a:prstGeom>
            <a:solidFill>
              <a:srgbClr val="E6E9EF"/>
            </a:solidFill>
            <a:ln w="17463" cap="flat" cmpd="sng">
              <a:solidFill>
                <a:srgbClr val="E6E9E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29" name="Rectangle 102"/>
            <p:cNvSpPr/>
            <p:nvPr/>
          </p:nvSpPr>
          <p:spPr>
            <a:xfrm>
              <a:off x="1911" y="836"/>
              <a:ext cx="1236" cy="236"/>
            </a:xfrm>
            <a:prstGeom prst="rect">
              <a:avLst/>
            </a:prstGeom>
            <a:solidFill>
              <a:srgbClr val="6CCEE6"/>
            </a:solidFill>
            <a:ln w="17463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30" name="Rectangle 103"/>
            <p:cNvSpPr/>
            <p:nvPr/>
          </p:nvSpPr>
          <p:spPr>
            <a:xfrm>
              <a:off x="2014" y="885"/>
              <a:ext cx="1033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Number of Firms?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104"/>
          <p:cNvGrpSpPr/>
          <p:nvPr/>
        </p:nvGrpSpPr>
        <p:grpSpPr>
          <a:xfrm>
            <a:off x="6677025" y="4443413"/>
            <a:ext cx="1096963" cy="1389062"/>
            <a:chOff x="4206" y="2799"/>
            <a:chExt cx="691" cy="875"/>
          </a:xfrm>
        </p:grpSpPr>
        <p:sp>
          <p:nvSpPr>
            <p:cNvPr id="21608" name="Rectangle 105"/>
            <p:cNvSpPr/>
            <p:nvPr/>
          </p:nvSpPr>
          <p:spPr>
            <a:xfrm>
              <a:off x="4382" y="2799"/>
              <a:ext cx="380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Perfect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21609" name="Group 106"/>
            <p:cNvGrpSpPr/>
            <p:nvPr/>
          </p:nvGrpSpPr>
          <p:grpSpPr>
            <a:xfrm>
              <a:off x="4206" y="2948"/>
              <a:ext cx="691" cy="726"/>
              <a:chOff x="4206" y="2948"/>
              <a:chExt cx="691" cy="726"/>
            </a:xfrm>
          </p:grpSpPr>
          <p:sp>
            <p:nvSpPr>
              <p:cNvPr id="21610" name="Rectangle 107"/>
              <p:cNvSpPr/>
              <p:nvPr/>
            </p:nvSpPr>
            <p:spPr>
              <a:xfrm>
                <a:off x="4206" y="3381"/>
                <a:ext cx="42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6855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3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7305" indent="-182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15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•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11" name="Rectangle 108"/>
              <p:cNvSpPr/>
              <p:nvPr/>
            </p:nvSpPr>
            <p:spPr>
              <a:xfrm>
                <a:off x="4251" y="3381"/>
                <a:ext cx="33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6855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3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7305" indent="-182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15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12" name="Rectangle 109"/>
              <p:cNvSpPr/>
              <p:nvPr/>
            </p:nvSpPr>
            <p:spPr>
              <a:xfrm>
                <a:off x="4295" y="3381"/>
                <a:ext cx="347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6855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3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7305" indent="-182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15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Wheat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13" name="Rectangle 110"/>
              <p:cNvSpPr/>
              <p:nvPr/>
            </p:nvSpPr>
            <p:spPr>
              <a:xfrm>
                <a:off x="4206" y="3530"/>
                <a:ext cx="42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6855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3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7305" indent="-182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15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•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14" name="Rectangle 111"/>
              <p:cNvSpPr/>
              <p:nvPr/>
            </p:nvSpPr>
            <p:spPr>
              <a:xfrm>
                <a:off x="4251" y="3530"/>
                <a:ext cx="33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6855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3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7305" indent="-182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15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15" name="Rectangle 112"/>
              <p:cNvSpPr/>
              <p:nvPr/>
            </p:nvSpPr>
            <p:spPr>
              <a:xfrm>
                <a:off x="4295" y="3530"/>
                <a:ext cx="214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6855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3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7305" indent="-182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15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Milk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16" name="Rectangle 113"/>
              <p:cNvSpPr/>
              <p:nvPr/>
            </p:nvSpPr>
            <p:spPr>
              <a:xfrm>
                <a:off x="4255" y="2948"/>
                <a:ext cx="642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6855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3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7305" indent="-182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15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Competition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17" name="Rectangle 114"/>
              <p:cNvSpPr/>
              <p:nvPr/>
            </p:nvSpPr>
            <p:spPr>
              <a:xfrm>
                <a:off x="4236" y="3097"/>
                <a:ext cx="0" cy="2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6855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3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7305" indent="-182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altLang="id-ID" sz="2400" b="1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115"/>
          <p:cNvGrpSpPr/>
          <p:nvPr/>
        </p:nvGrpSpPr>
        <p:grpSpPr>
          <a:xfrm>
            <a:off x="6334125" y="2576513"/>
            <a:ext cx="1730375" cy="393700"/>
            <a:chOff x="3990" y="1623"/>
            <a:chExt cx="1090" cy="248"/>
          </a:xfrm>
        </p:grpSpPr>
        <p:sp>
          <p:nvSpPr>
            <p:cNvPr id="21595" name="Rectangle 116"/>
            <p:cNvSpPr/>
            <p:nvPr/>
          </p:nvSpPr>
          <p:spPr>
            <a:xfrm>
              <a:off x="4035" y="1702"/>
              <a:ext cx="1045" cy="169"/>
            </a:xfrm>
            <a:prstGeom prst="rect">
              <a:avLst/>
            </a:prstGeom>
            <a:solidFill>
              <a:srgbClr val="F3F6F9"/>
            </a:solidFill>
            <a:ln w="196850" cap="flat" cmpd="sng">
              <a:solidFill>
                <a:srgbClr val="F3F6F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596" name="Rectangle 117"/>
            <p:cNvSpPr/>
            <p:nvPr/>
          </p:nvSpPr>
          <p:spPr>
            <a:xfrm>
              <a:off x="4035" y="1702"/>
              <a:ext cx="1045" cy="169"/>
            </a:xfrm>
            <a:prstGeom prst="rect">
              <a:avLst/>
            </a:prstGeom>
            <a:solidFill>
              <a:srgbClr val="F2F4F8"/>
            </a:solidFill>
            <a:ln w="177800" cap="flat" cmpd="sng">
              <a:solidFill>
                <a:srgbClr val="F2F4F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597" name="Rectangle 118"/>
            <p:cNvSpPr/>
            <p:nvPr/>
          </p:nvSpPr>
          <p:spPr>
            <a:xfrm>
              <a:off x="4035" y="1702"/>
              <a:ext cx="1045" cy="169"/>
            </a:xfrm>
            <a:prstGeom prst="rect">
              <a:avLst/>
            </a:prstGeom>
            <a:solidFill>
              <a:srgbClr val="F1F4F7"/>
            </a:solidFill>
            <a:ln w="160338" cap="flat" cmpd="sng">
              <a:solidFill>
                <a:srgbClr val="F1F4F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598" name="Rectangle 119"/>
            <p:cNvSpPr/>
            <p:nvPr/>
          </p:nvSpPr>
          <p:spPr>
            <a:xfrm>
              <a:off x="4035" y="1702"/>
              <a:ext cx="1045" cy="169"/>
            </a:xfrm>
            <a:prstGeom prst="rect">
              <a:avLst/>
            </a:prstGeom>
            <a:solidFill>
              <a:srgbClr val="F0F2F5"/>
            </a:solidFill>
            <a:ln w="142875" cap="flat" cmpd="sng">
              <a:solidFill>
                <a:srgbClr val="F0F2F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599" name="Rectangle 120"/>
            <p:cNvSpPr/>
            <p:nvPr/>
          </p:nvSpPr>
          <p:spPr>
            <a:xfrm>
              <a:off x="4035" y="1702"/>
              <a:ext cx="1045" cy="169"/>
            </a:xfrm>
            <a:prstGeom prst="rect">
              <a:avLst/>
            </a:prstGeom>
            <a:solidFill>
              <a:srgbClr val="EEF1F4"/>
            </a:solidFill>
            <a:ln w="125413" cap="flat" cmpd="sng">
              <a:solidFill>
                <a:srgbClr val="EEF1F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00" name="Rectangle 121"/>
            <p:cNvSpPr/>
            <p:nvPr/>
          </p:nvSpPr>
          <p:spPr>
            <a:xfrm>
              <a:off x="4035" y="1702"/>
              <a:ext cx="1045" cy="169"/>
            </a:xfrm>
            <a:prstGeom prst="rect">
              <a:avLst/>
            </a:prstGeom>
            <a:solidFill>
              <a:srgbClr val="EDEFF3"/>
            </a:solidFill>
            <a:ln w="106363" cap="flat" cmpd="sng">
              <a:solidFill>
                <a:srgbClr val="EDEFF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01" name="Rectangle 122"/>
            <p:cNvSpPr/>
            <p:nvPr/>
          </p:nvSpPr>
          <p:spPr>
            <a:xfrm>
              <a:off x="4035" y="1702"/>
              <a:ext cx="1045" cy="169"/>
            </a:xfrm>
            <a:prstGeom prst="rect">
              <a:avLst/>
            </a:prstGeom>
            <a:solidFill>
              <a:srgbClr val="EBEEF2"/>
            </a:solidFill>
            <a:ln w="88900" cap="flat" cmpd="sng">
              <a:solidFill>
                <a:srgbClr val="EBEEF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02" name="Rectangle 123"/>
            <p:cNvSpPr/>
            <p:nvPr/>
          </p:nvSpPr>
          <p:spPr>
            <a:xfrm>
              <a:off x="4035" y="1702"/>
              <a:ext cx="1045" cy="169"/>
            </a:xfrm>
            <a:prstGeom prst="rect">
              <a:avLst/>
            </a:prstGeom>
            <a:solidFill>
              <a:srgbClr val="EAECF1"/>
            </a:solidFill>
            <a:ln w="71438" cap="flat" cmpd="sng">
              <a:solidFill>
                <a:srgbClr val="EAECF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03" name="Rectangle 124"/>
            <p:cNvSpPr/>
            <p:nvPr/>
          </p:nvSpPr>
          <p:spPr>
            <a:xfrm>
              <a:off x="4035" y="1702"/>
              <a:ext cx="1045" cy="169"/>
            </a:xfrm>
            <a:prstGeom prst="rect">
              <a:avLst/>
            </a:prstGeom>
            <a:solidFill>
              <a:srgbClr val="E9EBF0"/>
            </a:solidFill>
            <a:ln w="53975" cap="flat" cmpd="sng">
              <a:solidFill>
                <a:srgbClr val="E9EB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04" name="Rectangle 125"/>
            <p:cNvSpPr/>
            <p:nvPr/>
          </p:nvSpPr>
          <p:spPr>
            <a:xfrm>
              <a:off x="4035" y="1702"/>
              <a:ext cx="1045" cy="169"/>
            </a:xfrm>
            <a:prstGeom prst="rect">
              <a:avLst/>
            </a:prstGeom>
            <a:solidFill>
              <a:srgbClr val="E7EAEF"/>
            </a:solidFill>
            <a:ln w="34925" cap="flat" cmpd="sng">
              <a:solidFill>
                <a:srgbClr val="E7EAE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05" name="Rectangle 126"/>
            <p:cNvSpPr/>
            <p:nvPr/>
          </p:nvSpPr>
          <p:spPr>
            <a:xfrm>
              <a:off x="4035" y="1702"/>
              <a:ext cx="1045" cy="169"/>
            </a:xfrm>
            <a:prstGeom prst="rect">
              <a:avLst/>
            </a:prstGeom>
            <a:solidFill>
              <a:srgbClr val="E6E9EF"/>
            </a:solidFill>
            <a:ln w="17463" cap="flat" cmpd="sng">
              <a:solidFill>
                <a:srgbClr val="E6E9E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06" name="Rectangle 127"/>
            <p:cNvSpPr/>
            <p:nvPr/>
          </p:nvSpPr>
          <p:spPr>
            <a:xfrm>
              <a:off x="3990" y="1623"/>
              <a:ext cx="1079" cy="236"/>
            </a:xfrm>
            <a:prstGeom prst="rect">
              <a:avLst/>
            </a:prstGeom>
            <a:solidFill>
              <a:srgbClr val="6CCEE6"/>
            </a:solidFill>
            <a:ln w="17463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607" name="Rectangle 128"/>
            <p:cNvSpPr/>
            <p:nvPr/>
          </p:nvSpPr>
          <p:spPr>
            <a:xfrm>
              <a:off x="3998" y="1668"/>
              <a:ext cx="1052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Type of Products?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Group 129"/>
          <p:cNvGrpSpPr/>
          <p:nvPr/>
        </p:nvGrpSpPr>
        <p:grpSpPr>
          <a:xfrm>
            <a:off x="6334125" y="2951163"/>
            <a:ext cx="1412875" cy="1428750"/>
            <a:chOff x="3990" y="1859"/>
            <a:chExt cx="890" cy="900"/>
          </a:xfrm>
        </p:grpSpPr>
        <p:sp>
          <p:nvSpPr>
            <p:cNvPr id="21591" name="Line 130"/>
            <p:cNvSpPr/>
            <p:nvPr/>
          </p:nvSpPr>
          <p:spPr>
            <a:xfrm flipH="1" flipV="1">
              <a:off x="3990" y="1859"/>
              <a:ext cx="585" cy="900"/>
            </a:xfrm>
            <a:prstGeom prst="line">
              <a:avLst/>
            </a:prstGeom>
            <a:ln w="1746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21592" name="Group 131"/>
            <p:cNvGrpSpPr/>
            <p:nvPr/>
          </p:nvGrpSpPr>
          <p:grpSpPr>
            <a:xfrm>
              <a:off x="4419" y="2146"/>
              <a:ext cx="461" cy="293"/>
              <a:chOff x="4419" y="2146"/>
              <a:chExt cx="461" cy="293"/>
            </a:xfrm>
          </p:grpSpPr>
          <p:sp>
            <p:nvSpPr>
              <p:cNvPr id="21593" name="Rectangle 132"/>
              <p:cNvSpPr/>
              <p:nvPr/>
            </p:nvSpPr>
            <p:spPr>
              <a:xfrm>
                <a:off x="4426" y="2146"/>
                <a:ext cx="448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6855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3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7305" indent="-182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15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Identical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94" name="Rectangle 133"/>
              <p:cNvSpPr/>
              <p:nvPr/>
            </p:nvSpPr>
            <p:spPr>
              <a:xfrm>
                <a:off x="4419" y="2295"/>
                <a:ext cx="461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6855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3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7305" indent="-182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15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products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Group 134"/>
          <p:cNvGrpSpPr/>
          <p:nvPr/>
        </p:nvGrpSpPr>
        <p:grpSpPr>
          <a:xfrm>
            <a:off x="4635500" y="2951163"/>
            <a:ext cx="1698625" cy="1428750"/>
            <a:chOff x="2920" y="1859"/>
            <a:chExt cx="1070" cy="900"/>
          </a:xfrm>
        </p:grpSpPr>
        <p:sp>
          <p:nvSpPr>
            <p:cNvPr id="21587" name="Line 135"/>
            <p:cNvSpPr/>
            <p:nvPr/>
          </p:nvSpPr>
          <p:spPr>
            <a:xfrm flipV="1">
              <a:off x="3406" y="1859"/>
              <a:ext cx="584" cy="900"/>
            </a:xfrm>
            <a:prstGeom prst="line">
              <a:avLst/>
            </a:prstGeom>
            <a:ln w="1746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21588" name="Group 136"/>
            <p:cNvGrpSpPr/>
            <p:nvPr/>
          </p:nvGrpSpPr>
          <p:grpSpPr>
            <a:xfrm>
              <a:off x="2920" y="2146"/>
              <a:ext cx="715" cy="293"/>
              <a:chOff x="2920" y="2146"/>
              <a:chExt cx="715" cy="293"/>
            </a:xfrm>
          </p:grpSpPr>
          <p:sp>
            <p:nvSpPr>
              <p:cNvPr id="21589" name="Rectangle 137"/>
              <p:cNvSpPr/>
              <p:nvPr/>
            </p:nvSpPr>
            <p:spPr>
              <a:xfrm>
                <a:off x="2920" y="2146"/>
                <a:ext cx="715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6855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3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7305" indent="-182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15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Differentiated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90" name="Rectangle 138"/>
              <p:cNvSpPr/>
              <p:nvPr/>
            </p:nvSpPr>
            <p:spPr>
              <a:xfrm>
                <a:off x="3047" y="2295"/>
                <a:ext cx="461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6855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3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7305" indent="-182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15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products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" name="Group 139"/>
          <p:cNvGrpSpPr/>
          <p:nvPr/>
        </p:nvGrpSpPr>
        <p:grpSpPr>
          <a:xfrm>
            <a:off x="1695450" y="1719263"/>
            <a:ext cx="2319338" cy="2660650"/>
            <a:chOff x="1068" y="1083"/>
            <a:chExt cx="1461" cy="1676"/>
          </a:xfrm>
        </p:grpSpPr>
        <p:sp>
          <p:nvSpPr>
            <p:cNvPr id="21583" name="Line 140"/>
            <p:cNvSpPr/>
            <p:nvPr/>
          </p:nvSpPr>
          <p:spPr>
            <a:xfrm flipV="1">
              <a:off x="1068" y="1083"/>
              <a:ext cx="1461" cy="1676"/>
            </a:xfrm>
            <a:prstGeom prst="line">
              <a:avLst/>
            </a:prstGeom>
            <a:ln w="1746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21584" name="Group 141"/>
            <p:cNvGrpSpPr/>
            <p:nvPr/>
          </p:nvGrpSpPr>
          <p:grpSpPr>
            <a:xfrm>
              <a:off x="1071" y="2146"/>
              <a:ext cx="227" cy="293"/>
              <a:chOff x="1071" y="2146"/>
              <a:chExt cx="227" cy="293"/>
            </a:xfrm>
          </p:grpSpPr>
          <p:sp>
            <p:nvSpPr>
              <p:cNvPr id="21585" name="Rectangle 142"/>
              <p:cNvSpPr/>
              <p:nvPr/>
            </p:nvSpPr>
            <p:spPr>
              <a:xfrm>
                <a:off x="1071" y="2146"/>
                <a:ext cx="227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6855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3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7305" indent="-182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15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One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86" name="Rectangle 143"/>
              <p:cNvSpPr/>
              <p:nvPr/>
            </p:nvSpPr>
            <p:spPr>
              <a:xfrm>
                <a:off x="1082" y="2295"/>
                <a:ext cx="200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6855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3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7305" indent="-182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15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firm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" name="Group 144"/>
          <p:cNvGrpSpPr/>
          <p:nvPr/>
        </p:nvGrpSpPr>
        <p:grpSpPr>
          <a:xfrm>
            <a:off x="3132138" y="1719263"/>
            <a:ext cx="882650" cy="2660650"/>
            <a:chOff x="1973" y="1083"/>
            <a:chExt cx="556" cy="1676"/>
          </a:xfrm>
        </p:grpSpPr>
        <p:sp>
          <p:nvSpPr>
            <p:cNvPr id="21579" name="Line 145"/>
            <p:cNvSpPr/>
            <p:nvPr/>
          </p:nvSpPr>
          <p:spPr>
            <a:xfrm flipV="1">
              <a:off x="2237" y="1083"/>
              <a:ext cx="292" cy="1676"/>
            </a:xfrm>
            <a:prstGeom prst="line">
              <a:avLst/>
            </a:prstGeom>
            <a:ln w="1746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21580" name="Group 146"/>
            <p:cNvGrpSpPr/>
            <p:nvPr/>
          </p:nvGrpSpPr>
          <p:grpSpPr>
            <a:xfrm>
              <a:off x="1973" y="2146"/>
              <a:ext cx="260" cy="293"/>
              <a:chOff x="1973" y="2146"/>
              <a:chExt cx="260" cy="293"/>
            </a:xfrm>
          </p:grpSpPr>
          <p:sp>
            <p:nvSpPr>
              <p:cNvPr id="21581" name="Rectangle 147"/>
              <p:cNvSpPr/>
              <p:nvPr/>
            </p:nvSpPr>
            <p:spPr>
              <a:xfrm>
                <a:off x="1988" y="2146"/>
                <a:ext cx="227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6855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3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7305" indent="-182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15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Few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82" name="Rectangle 148"/>
              <p:cNvSpPr/>
              <p:nvPr/>
            </p:nvSpPr>
            <p:spPr>
              <a:xfrm>
                <a:off x="1973" y="2295"/>
                <a:ext cx="260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6855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3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32D2E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7305" indent="-182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anose="05020102010507070707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d-ID" sz="15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firms</a:t>
                </a:r>
                <a:endParaRPr lang="en-US" altLang="id-ID" sz="2400" b="1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" name="Group 149"/>
          <p:cNvGrpSpPr/>
          <p:nvPr/>
        </p:nvGrpSpPr>
        <p:grpSpPr>
          <a:xfrm>
            <a:off x="4014788" y="1719263"/>
            <a:ext cx="2319337" cy="1231900"/>
            <a:chOff x="2529" y="1083"/>
            <a:chExt cx="1461" cy="776"/>
          </a:xfrm>
        </p:grpSpPr>
        <p:sp>
          <p:nvSpPr>
            <p:cNvPr id="21576" name="Line 150"/>
            <p:cNvSpPr/>
            <p:nvPr/>
          </p:nvSpPr>
          <p:spPr>
            <a:xfrm flipH="1" flipV="1">
              <a:off x="2529" y="1083"/>
              <a:ext cx="1461" cy="776"/>
            </a:xfrm>
            <a:prstGeom prst="line">
              <a:avLst/>
            </a:prstGeom>
            <a:ln w="1746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77" name="Rectangle 151"/>
            <p:cNvSpPr/>
            <p:nvPr/>
          </p:nvSpPr>
          <p:spPr>
            <a:xfrm>
              <a:off x="3379" y="1236"/>
              <a:ext cx="294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Many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578" name="Rectangle 152"/>
            <p:cNvSpPr/>
            <p:nvPr/>
          </p:nvSpPr>
          <p:spPr>
            <a:xfrm>
              <a:off x="3394" y="1385"/>
              <a:ext cx="260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6855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3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7305" indent="-182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d-ID" sz="15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firms</a:t>
              </a:r>
              <a:endParaRPr lang="en-US" altLang="id-ID" sz="2400" b="1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569325" cy="796925"/>
          </a:xfrm>
        </p:spPr>
        <p:txBody>
          <a:bodyPr lIns="92075" tIns="46038" rIns="92075" bIns="46038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PASAR PERSAINGAN SEMPURNA</a:t>
            </a:r>
            <a:br>
              <a:rPr kumimoji="0" lang="en-US" sz="34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400" b="1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(Perfect Competition Market)</a:t>
            </a:r>
            <a:endParaRPr kumimoji="0" lang="en-US" sz="3400" b="1" i="1" u="none" strike="noStrike" kern="1200" cap="none" spc="0" normalizeH="0" baseline="0" noProof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41438"/>
            <a:ext cx="4824413" cy="5335588"/>
          </a:xfrm>
        </p:spPr>
        <p:txBody>
          <a:bodyPr vert="horz" wrap="square" lIns="92075" tIns="46038" rIns="92075" bIns="46038" numCol="1" anchor="t" anchorCtr="0" compatLnSpc="1"/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CIRI-CIRI:</a:t>
            </a:r>
            <a:endParaRPr kumimoji="0" lang="en-US" alt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9580" marR="0" lvl="0" indent="-2698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1.Jumlah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perusahaan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pasar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sangat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banyak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9580" marR="0" lvl="0" indent="-2698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2.Produk/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barang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bersifat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homogen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mirip</a:t>
            </a:r>
            <a:endParaRPr kumimoji="0" lang="en-US" alt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9580" marR="0" lvl="0" indent="-2698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3.Kedudukan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satu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perusahaan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pasar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sangat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kecil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sehingga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mampu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mempengaruhi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harga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pasar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hanya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507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 Taker)</a:t>
            </a:r>
            <a:endParaRPr kumimoji="0" lang="en-US" altLang="id-ID" sz="2400" b="0" i="1" u="none" strike="noStrike" kern="1200" cap="none" spc="0" normalizeH="0" baseline="0" noProof="0" dirty="0" smtClean="0">
              <a:ln>
                <a:noFill/>
              </a:ln>
              <a:solidFill>
                <a:srgbClr val="6507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9580" marR="0" lvl="0" indent="-2698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Produsen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konsumen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pengetahuan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sempurna</a:t>
            </a:r>
            <a:endParaRPr kumimoji="0" lang="en-US" alt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9580" marR="0" lvl="0" indent="-2698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5.Setiap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perusahaan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bebas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keluar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masuk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pasar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altLang="id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industri</a:t>
            </a:r>
            <a:r>
              <a:rPr kumimoji="0" lang="en-US" alt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alt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endParaRPr kumimoji="0" lang="en-US" alt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endParaRPr kumimoji="0" lang="en-US" alt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/>
            </a:pPr>
            <a:endParaRPr kumimoji="0" lang="en-US" altLang="id-ID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bahan mikro-pasar.endri sentosa 2012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2533" name="Picture 6" descr="Konsep Menjadikan Pasar Tradisional Modern | INTIPNEW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8263" y="1341438"/>
            <a:ext cx="3829050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Picture 8" descr="Revisi Aturan Pengetatan Operasi Pasar Modern Al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263" y="4365625"/>
            <a:ext cx="3841750" cy="2087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Footer Placeholder 11"/>
          <p:cNvSpPr txBox="1"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noFill/>
          <a:ln>
            <a:noFill/>
          </a:ln>
        </p:spPr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000" b="1" dirty="0">
                <a:latin typeface="Times New Roman" panose="02020603050405020304" pitchFamily="18" charset="0"/>
              </a:rPr>
              <a:t>bahan mikro-pasar.endri sentosa 2012</a:t>
            </a:r>
            <a:endParaRPr lang="en-US" altLang="id-ID" sz="1000" b="1" dirty="0">
              <a:latin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sp3d prstMaterial="plastic"/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KURVA PERMINTAAN PERUSAHAAN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1331913" y="1989138"/>
            <a:ext cx="0" cy="32400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1331913" y="5229225"/>
            <a:ext cx="467995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1331913" y="3789363"/>
            <a:ext cx="381635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9" name="Rectangle 7"/>
          <p:cNvSpPr/>
          <p:nvPr/>
        </p:nvSpPr>
        <p:spPr>
          <a:xfrm>
            <a:off x="971550" y="1628775"/>
            <a:ext cx="433388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P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3560" name="Rectangle 8"/>
          <p:cNvSpPr/>
          <p:nvPr/>
        </p:nvSpPr>
        <p:spPr>
          <a:xfrm>
            <a:off x="5867400" y="5229225"/>
            <a:ext cx="433388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Q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3561" name="Rectangle 9"/>
          <p:cNvSpPr/>
          <p:nvPr/>
        </p:nvSpPr>
        <p:spPr>
          <a:xfrm>
            <a:off x="5148263" y="3357563"/>
            <a:ext cx="433387" cy="5048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Times New Roman" panose="02020603050405020304" pitchFamily="18" charset="0"/>
              </a:rPr>
              <a:t>D</a:t>
            </a:r>
            <a:endParaRPr lang="en-US" altLang="id-ID" sz="2400" b="1" dirty="0">
              <a:latin typeface="Times New Roman" panose="02020603050405020304" pitchFamily="18" charset="0"/>
            </a:endParaRPr>
          </a:p>
        </p:txBody>
      </p:sp>
      <p:sp>
        <p:nvSpPr>
          <p:cNvPr id="23562" name="Rectangle 10"/>
          <p:cNvSpPr/>
          <p:nvPr/>
        </p:nvSpPr>
        <p:spPr>
          <a:xfrm>
            <a:off x="2195513" y="1557338"/>
            <a:ext cx="5113337" cy="71913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Comic Sans MS" panose="030F0702030302020204" pitchFamily="66" charset="0"/>
              </a:rPr>
              <a:t>Kurva Permintaan Elastis Sempurna</a:t>
            </a:r>
            <a:endParaRPr lang="en-US" altLang="id-ID" sz="2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49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sp3d prstMaterial="plastic"/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TABEL PENERIMAAN</a:t>
            </a:r>
            <a:endParaRPr kumimoji="0" lang="en-US" sz="41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graphicFrame>
        <p:nvGraphicFramePr>
          <p:cNvPr id="58424" name="Group 56"/>
          <p:cNvGraphicFramePr>
            <a:graphicFrameLocks noGrp="1"/>
          </p:cNvGraphicFramePr>
          <p:nvPr>
            <p:ph type="tbl" idx="1"/>
          </p:nvPr>
        </p:nvGraphicFramePr>
        <p:xfrm>
          <a:off x="609600" y="1628775"/>
          <a:ext cx="7924800" cy="4391025"/>
        </p:xfrm>
        <a:graphic>
          <a:graphicData uri="http://schemas.openxmlformats.org/drawingml/2006/table">
            <a:tbl>
              <a:tblPr/>
              <a:tblGrid>
                <a:gridCol w="1584325"/>
                <a:gridCol w="1585913"/>
                <a:gridCol w="1584325"/>
                <a:gridCol w="1585912"/>
                <a:gridCol w="1584325"/>
              </a:tblGrid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71" name="Footer Placeholder 48"/>
          <p:cNvSpPr txBox="1"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noFill/>
          <a:ln>
            <a:noFill/>
          </a:ln>
        </p:spPr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000" b="1" dirty="0">
                <a:latin typeface="Times New Roman" panose="02020603050405020304" pitchFamily="18" charset="0"/>
              </a:rPr>
              <a:t>bahan mikro-pasar.endri sentosa 2012</a:t>
            </a:r>
            <a:endParaRPr lang="en-US" altLang="id-ID" sz="1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Office\Templates\1033\Marketing Plan.pot</Template>
  <TotalTime>0</TotalTime>
  <Words>7679</Words>
  <Application>WPS Presentation</Application>
  <PresentationFormat>On-screen Show (4:3)</PresentationFormat>
  <Paragraphs>851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62" baseType="lpstr">
      <vt:lpstr>Arial</vt:lpstr>
      <vt:lpstr>SimSun</vt:lpstr>
      <vt:lpstr>Wingdings</vt:lpstr>
      <vt:lpstr>Times New Roman</vt:lpstr>
      <vt:lpstr>Gill Sans MT</vt:lpstr>
      <vt:lpstr>Wingdings 2</vt:lpstr>
      <vt:lpstr>Verdana</vt:lpstr>
      <vt:lpstr>Lucida Sans Unicode</vt:lpstr>
      <vt:lpstr>Wingdings 3</vt:lpstr>
      <vt:lpstr>Broadway</vt:lpstr>
      <vt:lpstr>Comic Sans MS</vt:lpstr>
      <vt:lpstr>Symbol</vt:lpstr>
      <vt:lpstr>Interstate</vt:lpstr>
      <vt:lpstr>Segoe Print</vt:lpstr>
      <vt:lpstr>Arial Black</vt:lpstr>
      <vt:lpstr>Tahoma</vt:lpstr>
      <vt:lpstr>Wingdings 2</vt:lpstr>
      <vt:lpstr>Microsoft YaHei</vt:lpstr>
      <vt:lpstr>Arial Unicode MS</vt:lpstr>
      <vt:lpstr>Wingdings 3</vt:lpstr>
      <vt:lpstr>Bauhaus 93</vt:lpstr>
      <vt:lpstr>Adobe Gothic Std B</vt:lpstr>
      <vt:lpstr>Yu Gothic</vt:lpstr>
      <vt:lpstr>Solstice</vt:lpstr>
      <vt:lpstr>Concourse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MACAM – MACAM PASAR</dc:title>
  <dc:creator>Bunga</dc:creator>
  <cp:lastModifiedBy>esanuansa sentosa</cp:lastModifiedBy>
  <cp:revision>152</cp:revision>
  <dcterms:created xsi:type="dcterms:W3CDTF">2005-08-11T14:56:39Z</dcterms:created>
  <dcterms:modified xsi:type="dcterms:W3CDTF">2024-10-16T05:51:56Z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478801A17AAF48339A12CA70BD2B0F80_13</vt:lpwstr>
  </property>
  <property fmtid="{D5CDD505-2E9C-101B-9397-08002B2CF9AE}" pid="3" name="KSOProductBuildVer">
    <vt:lpwstr>1033-12.2.0.18607</vt:lpwstr>
  </property>
</Properties>
</file>